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017" r:id="rId5"/>
  </p:sldMasterIdLst>
  <p:notesMasterIdLst>
    <p:notesMasterId r:id="rId41"/>
  </p:notesMasterIdLst>
  <p:handoutMasterIdLst>
    <p:handoutMasterId r:id="rId42"/>
  </p:handoutMasterIdLst>
  <p:sldIdLst>
    <p:sldId id="327" r:id="rId6"/>
    <p:sldId id="330" r:id="rId7"/>
    <p:sldId id="337" r:id="rId8"/>
    <p:sldId id="332" r:id="rId9"/>
    <p:sldId id="298" r:id="rId10"/>
    <p:sldId id="262" r:id="rId11"/>
    <p:sldId id="263" r:id="rId12"/>
    <p:sldId id="299" r:id="rId13"/>
    <p:sldId id="333" r:id="rId14"/>
    <p:sldId id="334" r:id="rId15"/>
    <p:sldId id="335" r:id="rId16"/>
    <p:sldId id="336" r:id="rId17"/>
    <p:sldId id="338" r:id="rId18"/>
    <p:sldId id="339" r:id="rId19"/>
    <p:sldId id="277" r:id="rId20"/>
    <p:sldId id="284" r:id="rId21"/>
    <p:sldId id="270" r:id="rId22"/>
    <p:sldId id="309" r:id="rId23"/>
    <p:sldId id="310" r:id="rId24"/>
    <p:sldId id="311" r:id="rId25"/>
    <p:sldId id="312" r:id="rId26"/>
    <p:sldId id="314" r:id="rId27"/>
    <p:sldId id="313" r:id="rId28"/>
    <p:sldId id="315" r:id="rId29"/>
    <p:sldId id="316" r:id="rId30"/>
    <p:sldId id="317" r:id="rId31"/>
    <p:sldId id="294" r:id="rId32"/>
    <p:sldId id="296" r:id="rId33"/>
    <p:sldId id="318" r:id="rId34"/>
    <p:sldId id="319" r:id="rId35"/>
    <p:sldId id="288" r:id="rId36"/>
    <p:sldId id="289" r:id="rId37"/>
    <p:sldId id="320" r:id="rId38"/>
    <p:sldId id="274" r:id="rId39"/>
    <p:sldId id="329" r:id="rId4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0" autoAdjust="0"/>
    <p:restoredTop sz="85169"/>
  </p:normalViewPr>
  <p:slideViewPr>
    <p:cSldViewPr snapToGrid="0" snapToObjects="1">
      <p:cViewPr varScale="1">
        <p:scale>
          <a:sx n="97" d="100"/>
          <a:sy n="97" d="100"/>
        </p:scale>
        <p:origin x="13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05558D-66EB-4197-8637-8BBB280DE6E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1B6195-C403-47D6-BDD7-DA3D45B80818}">
      <dgm:prSet custT="1"/>
      <dgm:spPr/>
      <dgm:t>
        <a:bodyPr/>
        <a:lstStyle/>
        <a:p>
          <a:pPr>
            <a:lnSpc>
              <a:spcPct val="100000"/>
            </a:lnSpc>
            <a:defRPr b="1"/>
          </a:pPr>
          <a:r>
            <a:rPr lang="en-US" sz="2400" dirty="0">
              <a:solidFill>
                <a:schemeClr val="accent3">
                  <a:lumMod val="25000"/>
                </a:schemeClr>
              </a:solidFill>
              <a:latin typeface="+mn-lt"/>
            </a:rPr>
            <a:t>Summary of methodologies</a:t>
          </a:r>
          <a:r>
            <a:rPr lang="en-US" sz="2400" dirty="0">
              <a:latin typeface="+mn-lt"/>
            </a:rPr>
            <a:t>:</a:t>
          </a:r>
        </a:p>
        <a:p>
          <a:pPr>
            <a:lnSpc>
              <a:spcPct val="100000"/>
            </a:lnSpc>
            <a:defRPr b="1"/>
          </a:pPr>
          <a:r>
            <a:rPr lang="en-US" sz="1400" dirty="0"/>
            <a:t>For this project, we used web scraping to extract open-source data regarding SpaceX launch success. We then took various steps to clean and wrangle the data into its most effective format. Once that was completed, we performed various exploratory data analyses procedures to help identify relevant information. Once the data was prepared, we were able to feed it into various machine learning models to attempt to predict the success and failure rates of SpaceX launches. </a:t>
          </a:r>
        </a:p>
      </dgm:t>
    </dgm:pt>
    <dgm:pt modelId="{DD769B0A-218A-4D04-ADA2-13DA550201D9}" type="parTrans" cxnId="{12063568-F76D-4044-B75E-63D6DCD8F687}">
      <dgm:prSet/>
      <dgm:spPr/>
      <dgm:t>
        <a:bodyPr/>
        <a:lstStyle/>
        <a:p>
          <a:endParaRPr lang="en-US"/>
        </a:p>
      </dgm:t>
    </dgm:pt>
    <dgm:pt modelId="{345B25DC-1628-4381-AE24-F7C6E19C1A0B}" type="sibTrans" cxnId="{12063568-F76D-4044-B75E-63D6DCD8F687}">
      <dgm:prSet/>
      <dgm:spPr/>
      <dgm:t>
        <a:bodyPr/>
        <a:lstStyle/>
        <a:p>
          <a:endParaRPr lang="en-US"/>
        </a:p>
      </dgm:t>
    </dgm:pt>
    <dgm:pt modelId="{49BE4BAD-CCB2-40F6-9ADF-DA99C462C1D9}">
      <dgm:prSet/>
      <dgm:spPr/>
      <dgm:t>
        <a:bodyPr/>
        <a:lstStyle/>
        <a:p>
          <a:pPr>
            <a:lnSpc>
              <a:spcPct val="100000"/>
            </a:lnSpc>
          </a:pPr>
          <a:endParaRPr lang="en-US" dirty="0"/>
        </a:p>
      </dgm:t>
    </dgm:pt>
    <dgm:pt modelId="{12B9F74A-2F51-40DB-A030-0A5730C70638}" type="parTrans" cxnId="{366A36FD-D1AC-4D05-B4F7-F71F9533A595}">
      <dgm:prSet/>
      <dgm:spPr/>
      <dgm:t>
        <a:bodyPr/>
        <a:lstStyle/>
        <a:p>
          <a:endParaRPr lang="en-US"/>
        </a:p>
      </dgm:t>
    </dgm:pt>
    <dgm:pt modelId="{F9EC6613-3C47-4D4C-A617-F9C3410162FE}" type="sibTrans" cxnId="{366A36FD-D1AC-4D05-B4F7-F71F9533A595}">
      <dgm:prSet/>
      <dgm:spPr/>
      <dgm:t>
        <a:bodyPr/>
        <a:lstStyle/>
        <a:p>
          <a:endParaRPr lang="en-US"/>
        </a:p>
      </dgm:t>
    </dgm:pt>
    <dgm:pt modelId="{4D1C9326-6C5F-4D19-8EA3-A0494487567D}">
      <dgm:prSet custT="1"/>
      <dgm:spPr/>
      <dgm:t>
        <a:bodyPr/>
        <a:lstStyle/>
        <a:p>
          <a:pPr>
            <a:lnSpc>
              <a:spcPct val="100000"/>
            </a:lnSpc>
            <a:defRPr b="1"/>
          </a:pPr>
          <a:r>
            <a:rPr lang="en-US" sz="2400" dirty="0">
              <a:solidFill>
                <a:schemeClr val="accent3">
                  <a:lumMod val="25000"/>
                </a:schemeClr>
              </a:solidFill>
              <a:latin typeface="+mn-lt"/>
            </a:rPr>
            <a:t>Summary of all results:</a:t>
          </a:r>
        </a:p>
        <a:p>
          <a:pPr>
            <a:lnSpc>
              <a:spcPct val="100000"/>
            </a:lnSpc>
            <a:defRPr b="1"/>
          </a:pPr>
          <a:r>
            <a:rPr lang="en-US" sz="1400" dirty="0">
              <a:solidFill>
                <a:schemeClr val="accent3">
                  <a:lumMod val="25000"/>
                </a:schemeClr>
              </a:solidFill>
              <a:latin typeface="+mn-lt"/>
            </a:rPr>
            <a:t>This project was able to create a Decision Tree Classifier model that recorded 94% accuracy on available data. A series of SQL and graphing queries provided us with an excellent framework to support our findings, and an interactive map with launch integrated launch information allows the user to explore the data on their own. </a:t>
          </a:r>
          <a:endParaRPr lang="en-US" sz="1400" dirty="0">
            <a:latin typeface="+mn-lt"/>
          </a:endParaRPr>
        </a:p>
      </dgm:t>
    </dgm:pt>
    <dgm:pt modelId="{9A673B86-3D49-4DDB-AD56-9C4F7B389DB3}" type="parTrans" cxnId="{8FBC4D48-73F7-493C-9D28-F6574E703333}">
      <dgm:prSet/>
      <dgm:spPr/>
      <dgm:t>
        <a:bodyPr/>
        <a:lstStyle/>
        <a:p>
          <a:endParaRPr lang="en-US"/>
        </a:p>
      </dgm:t>
    </dgm:pt>
    <dgm:pt modelId="{FA62987E-F025-4FAF-82F7-A94D408CC9F3}" type="sibTrans" cxnId="{8FBC4D48-73F7-493C-9D28-F6574E703333}">
      <dgm:prSet/>
      <dgm:spPr/>
      <dgm:t>
        <a:bodyPr/>
        <a:lstStyle/>
        <a:p>
          <a:endParaRPr lang="en-US"/>
        </a:p>
      </dgm:t>
    </dgm:pt>
    <dgm:pt modelId="{E0AF0DCA-90BD-435F-8C4E-E12233549187}">
      <dgm:prSet/>
      <dgm:spPr/>
      <dgm:t>
        <a:bodyPr/>
        <a:lstStyle/>
        <a:p>
          <a:pPr>
            <a:lnSpc>
              <a:spcPct val="100000"/>
            </a:lnSpc>
          </a:pPr>
          <a:endParaRPr lang="en-US" dirty="0"/>
        </a:p>
      </dgm:t>
    </dgm:pt>
    <dgm:pt modelId="{C9A831B1-57AE-4628-AC8A-266C126F0226}" type="parTrans" cxnId="{48EF50A5-B5C7-458D-90AA-AF4C9FF6E7D4}">
      <dgm:prSet/>
      <dgm:spPr/>
      <dgm:t>
        <a:bodyPr/>
        <a:lstStyle/>
        <a:p>
          <a:endParaRPr lang="en-US"/>
        </a:p>
      </dgm:t>
    </dgm:pt>
    <dgm:pt modelId="{4F41C562-E64A-4CF2-A517-73072E38A6B5}" type="sibTrans" cxnId="{48EF50A5-B5C7-458D-90AA-AF4C9FF6E7D4}">
      <dgm:prSet/>
      <dgm:spPr/>
      <dgm:t>
        <a:bodyPr/>
        <a:lstStyle/>
        <a:p>
          <a:endParaRPr lang="en-US"/>
        </a:p>
      </dgm:t>
    </dgm:pt>
    <dgm:pt modelId="{DA4C9DA5-7EAC-411F-93A9-12716726DF84}" type="pres">
      <dgm:prSet presAssocID="{DF05558D-66EB-4197-8637-8BBB280DE6EA}" presName="root" presStyleCnt="0">
        <dgm:presLayoutVars>
          <dgm:dir/>
          <dgm:resizeHandles val="exact"/>
        </dgm:presLayoutVars>
      </dgm:prSet>
      <dgm:spPr/>
    </dgm:pt>
    <dgm:pt modelId="{F8DDF38F-BAB0-4864-B0E2-DB9336A532E4}" type="pres">
      <dgm:prSet presAssocID="{731B6195-C403-47D6-BDD7-DA3D45B80818}" presName="compNode" presStyleCnt="0"/>
      <dgm:spPr/>
    </dgm:pt>
    <dgm:pt modelId="{3B135920-877E-48EF-A8E6-760EB891C13A}" type="pres">
      <dgm:prSet presAssocID="{731B6195-C403-47D6-BDD7-DA3D45B808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45971772-D07E-4832-90ED-36F8A835C36C}" type="pres">
      <dgm:prSet presAssocID="{731B6195-C403-47D6-BDD7-DA3D45B80818}" presName="iconSpace" presStyleCnt="0"/>
      <dgm:spPr/>
    </dgm:pt>
    <dgm:pt modelId="{0C4496BD-492D-4118-B985-FCF996CC881A}" type="pres">
      <dgm:prSet presAssocID="{731B6195-C403-47D6-BDD7-DA3D45B80818}" presName="parTx" presStyleLbl="revTx" presStyleIdx="0" presStyleCnt="4">
        <dgm:presLayoutVars>
          <dgm:chMax val="0"/>
          <dgm:chPref val="0"/>
        </dgm:presLayoutVars>
      </dgm:prSet>
      <dgm:spPr/>
    </dgm:pt>
    <dgm:pt modelId="{0ACB5959-892E-4B63-A0AC-F9CF21A6E5CD}" type="pres">
      <dgm:prSet presAssocID="{731B6195-C403-47D6-BDD7-DA3D45B80818}" presName="txSpace" presStyleCnt="0"/>
      <dgm:spPr/>
    </dgm:pt>
    <dgm:pt modelId="{344B2ABC-0085-4FD9-8DB5-B74BB2C90577}" type="pres">
      <dgm:prSet presAssocID="{731B6195-C403-47D6-BDD7-DA3D45B80818}" presName="desTx" presStyleLbl="revTx" presStyleIdx="1" presStyleCnt="4">
        <dgm:presLayoutVars/>
      </dgm:prSet>
      <dgm:spPr/>
    </dgm:pt>
    <dgm:pt modelId="{118343B7-10B9-497B-8B14-6598ABE58A87}" type="pres">
      <dgm:prSet presAssocID="{345B25DC-1628-4381-AE24-F7C6E19C1A0B}" presName="sibTrans" presStyleCnt="0"/>
      <dgm:spPr/>
    </dgm:pt>
    <dgm:pt modelId="{4B53BDAA-3F7F-4F9F-B31D-58AF2D342E07}" type="pres">
      <dgm:prSet presAssocID="{4D1C9326-6C5F-4D19-8EA3-A0494487567D}" presName="compNode" presStyleCnt="0"/>
      <dgm:spPr/>
    </dgm:pt>
    <dgm:pt modelId="{37933FC2-ACBA-4ECC-95B5-561D7F5ACFDA}" type="pres">
      <dgm:prSet presAssocID="{4D1C9326-6C5F-4D19-8EA3-A0494487567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
        </a:ext>
      </dgm:extLst>
    </dgm:pt>
    <dgm:pt modelId="{F0068BE3-1B1D-4BA6-8C07-0216CE3A504E}" type="pres">
      <dgm:prSet presAssocID="{4D1C9326-6C5F-4D19-8EA3-A0494487567D}" presName="iconSpace" presStyleCnt="0"/>
      <dgm:spPr/>
    </dgm:pt>
    <dgm:pt modelId="{70DEFA92-82E0-4C46-867D-9DF5DDAD3095}" type="pres">
      <dgm:prSet presAssocID="{4D1C9326-6C5F-4D19-8EA3-A0494487567D}" presName="parTx" presStyleLbl="revTx" presStyleIdx="2" presStyleCnt="4">
        <dgm:presLayoutVars>
          <dgm:chMax val="0"/>
          <dgm:chPref val="0"/>
        </dgm:presLayoutVars>
      </dgm:prSet>
      <dgm:spPr/>
    </dgm:pt>
    <dgm:pt modelId="{130C4724-F128-453B-A62D-71A22AF02FCF}" type="pres">
      <dgm:prSet presAssocID="{4D1C9326-6C5F-4D19-8EA3-A0494487567D}" presName="txSpace" presStyleCnt="0"/>
      <dgm:spPr/>
    </dgm:pt>
    <dgm:pt modelId="{87884C3B-3983-4112-93A4-4865309E3DC5}" type="pres">
      <dgm:prSet presAssocID="{4D1C9326-6C5F-4D19-8EA3-A0494487567D}" presName="desTx" presStyleLbl="revTx" presStyleIdx="3" presStyleCnt="4" custLinFactNeighborX="683">
        <dgm:presLayoutVars/>
      </dgm:prSet>
      <dgm:spPr/>
    </dgm:pt>
  </dgm:ptLst>
  <dgm:cxnLst>
    <dgm:cxn modelId="{12063568-F76D-4044-B75E-63D6DCD8F687}" srcId="{DF05558D-66EB-4197-8637-8BBB280DE6EA}" destId="{731B6195-C403-47D6-BDD7-DA3D45B80818}" srcOrd="0" destOrd="0" parTransId="{DD769B0A-218A-4D04-ADA2-13DA550201D9}" sibTransId="{345B25DC-1628-4381-AE24-F7C6E19C1A0B}"/>
    <dgm:cxn modelId="{8FBC4D48-73F7-493C-9D28-F6574E703333}" srcId="{DF05558D-66EB-4197-8637-8BBB280DE6EA}" destId="{4D1C9326-6C5F-4D19-8EA3-A0494487567D}" srcOrd="1" destOrd="0" parTransId="{9A673B86-3D49-4DDB-AD56-9C4F7B389DB3}" sibTransId="{FA62987E-F025-4FAF-82F7-A94D408CC9F3}"/>
    <dgm:cxn modelId="{DC9AAAA0-48DA-4D66-941F-34950E2BB009}" type="presOf" srcId="{731B6195-C403-47D6-BDD7-DA3D45B80818}" destId="{0C4496BD-492D-4118-B985-FCF996CC881A}" srcOrd="0" destOrd="0" presId="urn:microsoft.com/office/officeart/2018/2/layout/IconLabelDescriptionList"/>
    <dgm:cxn modelId="{48EF50A5-B5C7-458D-90AA-AF4C9FF6E7D4}" srcId="{4D1C9326-6C5F-4D19-8EA3-A0494487567D}" destId="{E0AF0DCA-90BD-435F-8C4E-E12233549187}" srcOrd="0" destOrd="0" parTransId="{C9A831B1-57AE-4628-AC8A-266C126F0226}" sibTransId="{4F41C562-E64A-4CF2-A517-73072E38A6B5}"/>
    <dgm:cxn modelId="{43EA57AB-F5F7-43E0-8008-DA91F05D01AB}" type="presOf" srcId="{DF05558D-66EB-4197-8637-8BBB280DE6EA}" destId="{DA4C9DA5-7EAC-411F-93A9-12716726DF84}" srcOrd="0" destOrd="0" presId="urn:microsoft.com/office/officeart/2018/2/layout/IconLabelDescriptionList"/>
    <dgm:cxn modelId="{0356A8C4-5553-4ABC-B23B-4C8020044BA7}" type="presOf" srcId="{4D1C9326-6C5F-4D19-8EA3-A0494487567D}" destId="{70DEFA92-82E0-4C46-867D-9DF5DDAD3095}" srcOrd="0" destOrd="0" presId="urn:microsoft.com/office/officeart/2018/2/layout/IconLabelDescriptionList"/>
    <dgm:cxn modelId="{D64D5DCB-2585-40D5-A446-B18B8D4C662D}" type="presOf" srcId="{E0AF0DCA-90BD-435F-8C4E-E12233549187}" destId="{87884C3B-3983-4112-93A4-4865309E3DC5}" srcOrd="0" destOrd="0" presId="urn:microsoft.com/office/officeart/2018/2/layout/IconLabelDescriptionList"/>
    <dgm:cxn modelId="{7FE836FC-9D09-45F6-AE8F-1ABC463B53DC}" type="presOf" srcId="{49BE4BAD-CCB2-40F6-9ADF-DA99C462C1D9}" destId="{344B2ABC-0085-4FD9-8DB5-B74BB2C90577}" srcOrd="0" destOrd="0" presId="urn:microsoft.com/office/officeart/2018/2/layout/IconLabelDescriptionList"/>
    <dgm:cxn modelId="{366A36FD-D1AC-4D05-B4F7-F71F9533A595}" srcId="{731B6195-C403-47D6-BDD7-DA3D45B80818}" destId="{49BE4BAD-CCB2-40F6-9ADF-DA99C462C1D9}" srcOrd="0" destOrd="0" parTransId="{12B9F74A-2F51-40DB-A030-0A5730C70638}" sibTransId="{F9EC6613-3C47-4D4C-A617-F9C3410162FE}"/>
    <dgm:cxn modelId="{53256887-31EE-4D90-8D84-101726C5CFB7}" type="presParOf" srcId="{DA4C9DA5-7EAC-411F-93A9-12716726DF84}" destId="{F8DDF38F-BAB0-4864-B0E2-DB9336A532E4}" srcOrd="0" destOrd="0" presId="urn:microsoft.com/office/officeart/2018/2/layout/IconLabelDescriptionList"/>
    <dgm:cxn modelId="{B63A4D9A-A949-4295-84FF-C6412543A981}" type="presParOf" srcId="{F8DDF38F-BAB0-4864-B0E2-DB9336A532E4}" destId="{3B135920-877E-48EF-A8E6-760EB891C13A}" srcOrd="0" destOrd="0" presId="urn:microsoft.com/office/officeart/2018/2/layout/IconLabelDescriptionList"/>
    <dgm:cxn modelId="{E79A1DAF-40E9-46B0-AA52-0AD65847DD29}" type="presParOf" srcId="{F8DDF38F-BAB0-4864-B0E2-DB9336A532E4}" destId="{45971772-D07E-4832-90ED-36F8A835C36C}" srcOrd="1" destOrd="0" presId="urn:microsoft.com/office/officeart/2018/2/layout/IconLabelDescriptionList"/>
    <dgm:cxn modelId="{5DEE22A7-4AC5-4334-B99D-F211B4508859}" type="presParOf" srcId="{F8DDF38F-BAB0-4864-B0E2-DB9336A532E4}" destId="{0C4496BD-492D-4118-B985-FCF996CC881A}" srcOrd="2" destOrd="0" presId="urn:microsoft.com/office/officeart/2018/2/layout/IconLabelDescriptionList"/>
    <dgm:cxn modelId="{947C8952-389F-4453-9009-77DDB2F32E47}" type="presParOf" srcId="{F8DDF38F-BAB0-4864-B0E2-DB9336A532E4}" destId="{0ACB5959-892E-4B63-A0AC-F9CF21A6E5CD}" srcOrd="3" destOrd="0" presId="urn:microsoft.com/office/officeart/2018/2/layout/IconLabelDescriptionList"/>
    <dgm:cxn modelId="{C38E7B56-43F7-47A9-9B60-6F3B0A801E22}" type="presParOf" srcId="{F8DDF38F-BAB0-4864-B0E2-DB9336A532E4}" destId="{344B2ABC-0085-4FD9-8DB5-B74BB2C90577}" srcOrd="4" destOrd="0" presId="urn:microsoft.com/office/officeart/2018/2/layout/IconLabelDescriptionList"/>
    <dgm:cxn modelId="{2D437883-0D8E-498C-A4D0-D0144F462FD3}" type="presParOf" srcId="{DA4C9DA5-7EAC-411F-93A9-12716726DF84}" destId="{118343B7-10B9-497B-8B14-6598ABE58A87}" srcOrd="1" destOrd="0" presId="urn:microsoft.com/office/officeart/2018/2/layout/IconLabelDescriptionList"/>
    <dgm:cxn modelId="{6BF07B48-BAC8-4D0B-A94A-59E31E68BFB0}" type="presParOf" srcId="{DA4C9DA5-7EAC-411F-93A9-12716726DF84}" destId="{4B53BDAA-3F7F-4F9F-B31D-58AF2D342E07}" srcOrd="2" destOrd="0" presId="urn:microsoft.com/office/officeart/2018/2/layout/IconLabelDescriptionList"/>
    <dgm:cxn modelId="{4700E291-8A9F-4D34-A0CC-184C422D38BE}" type="presParOf" srcId="{4B53BDAA-3F7F-4F9F-B31D-58AF2D342E07}" destId="{37933FC2-ACBA-4ECC-95B5-561D7F5ACFDA}" srcOrd="0" destOrd="0" presId="urn:microsoft.com/office/officeart/2018/2/layout/IconLabelDescriptionList"/>
    <dgm:cxn modelId="{2A090224-5E47-4EC4-8DB8-5E1F53E7FCD9}" type="presParOf" srcId="{4B53BDAA-3F7F-4F9F-B31D-58AF2D342E07}" destId="{F0068BE3-1B1D-4BA6-8C07-0216CE3A504E}" srcOrd="1" destOrd="0" presId="urn:microsoft.com/office/officeart/2018/2/layout/IconLabelDescriptionList"/>
    <dgm:cxn modelId="{0B0A7C47-2DD7-4D65-81CC-6467F2163751}" type="presParOf" srcId="{4B53BDAA-3F7F-4F9F-B31D-58AF2D342E07}" destId="{70DEFA92-82E0-4C46-867D-9DF5DDAD3095}" srcOrd="2" destOrd="0" presId="urn:microsoft.com/office/officeart/2018/2/layout/IconLabelDescriptionList"/>
    <dgm:cxn modelId="{A668B316-9FF4-4787-A9D1-B1DA774D35DE}" type="presParOf" srcId="{4B53BDAA-3F7F-4F9F-B31D-58AF2D342E07}" destId="{130C4724-F128-453B-A62D-71A22AF02FCF}" srcOrd="3" destOrd="0" presId="urn:microsoft.com/office/officeart/2018/2/layout/IconLabelDescriptionList"/>
    <dgm:cxn modelId="{FB38FF1B-2C8A-4E81-9744-2CB37263CAFD}" type="presParOf" srcId="{4B53BDAA-3F7F-4F9F-B31D-58AF2D342E07}" destId="{87884C3B-3983-4112-93A4-4865309E3DC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05558D-66EB-4197-8637-8BBB280DE6E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1B6195-C403-47D6-BDD7-DA3D45B80818}">
      <dgm:prSet/>
      <dgm:spPr/>
      <dgm:t>
        <a:bodyPr/>
        <a:lstStyle/>
        <a:p>
          <a:pPr>
            <a:defRPr b="1"/>
          </a:pPr>
          <a:r>
            <a:rPr lang="en-US" dirty="0"/>
            <a:t>Project background and context:</a:t>
          </a:r>
        </a:p>
      </dgm:t>
    </dgm:pt>
    <dgm:pt modelId="{DD769B0A-218A-4D04-ADA2-13DA550201D9}" type="parTrans" cxnId="{12063568-F76D-4044-B75E-63D6DCD8F687}">
      <dgm:prSet/>
      <dgm:spPr/>
      <dgm:t>
        <a:bodyPr/>
        <a:lstStyle/>
        <a:p>
          <a:endParaRPr lang="en-US"/>
        </a:p>
      </dgm:t>
    </dgm:pt>
    <dgm:pt modelId="{345B25DC-1628-4381-AE24-F7C6E19C1A0B}" type="sibTrans" cxnId="{12063568-F76D-4044-B75E-63D6DCD8F687}">
      <dgm:prSet/>
      <dgm:spPr/>
      <dgm:t>
        <a:bodyPr/>
        <a:lstStyle/>
        <a:p>
          <a:endParaRPr lang="en-US"/>
        </a:p>
      </dgm:t>
    </dgm:pt>
    <dgm:pt modelId="{49BE4BAD-CCB2-40F6-9ADF-DA99C462C1D9}">
      <dgm:prSet custT="1"/>
      <dgm:spPr/>
      <dgm:t>
        <a:bodyPr/>
        <a:lstStyle/>
        <a:p>
          <a:r>
            <a:rPr lang="en-US" sz="1400" b="1" dirty="0"/>
            <a:t>Our goal is to predict if the Falcon 9 first stage will land successfully. SpaceX advertises Falcon 9 rocket launches on its website with a cost of 62 million dollars; other providers cost upward of 165 million dollars each. Much of the savings is because SpaceX can reuse the first stage; if we can determine if the first stage will land, we can determine the cost of a launch. This information can be used if a competing company wants to bid against SpaceX for a rocket launch</a:t>
          </a:r>
          <a:r>
            <a:rPr lang="en-US" sz="1400" b="1" i="0" dirty="0"/>
            <a:t>.</a:t>
          </a:r>
          <a:endParaRPr lang="en-US" sz="1400" b="1" dirty="0"/>
        </a:p>
      </dgm:t>
    </dgm:pt>
    <dgm:pt modelId="{12B9F74A-2F51-40DB-A030-0A5730C70638}" type="parTrans" cxnId="{366A36FD-D1AC-4D05-B4F7-F71F9533A595}">
      <dgm:prSet/>
      <dgm:spPr/>
      <dgm:t>
        <a:bodyPr/>
        <a:lstStyle/>
        <a:p>
          <a:endParaRPr lang="en-US"/>
        </a:p>
      </dgm:t>
    </dgm:pt>
    <dgm:pt modelId="{F9EC6613-3C47-4D4C-A617-F9C3410162FE}" type="sibTrans" cxnId="{366A36FD-D1AC-4D05-B4F7-F71F9533A595}">
      <dgm:prSet/>
      <dgm:spPr/>
      <dgm:t>
        <a:bodyPr/>
        <a:lstStyle/>
        <a:p>
          <a:endParaRPr lang="en-US"/>
        </a:p>
      </dgm:t>
    </dgm:pt>
    <dgm:pt modelId="{4D1C9326-6C5F-4D19-8EA3-A0494487567D}">
      <dgm:prSet/>
      <dgm:spPr/>
      <dgm:t>
        <a:bodyPr/>
        <a:lstStyle/>
        <a:p>
          <a:pPr>
            <a:defRPr b="1"/>
          </a:pPr>
          <a:r>
            <a:rPr lang="en-US"/>
            <a:t>Problems you want to answer:</a:t>
          </a:r>
        </a:p>
      </dgm:t>
    </dgm:pt>
    <dgm:pt modelId="{9A673B86-3D49-4DDB-AD56-9C4F7B389DB3}" type="parTrans" cxnId="{8FBC4D48-73F7-493C-9D28-F6574E703333}">
      <dgm:prSet/>
      <dgm:spPr/>
      <dgm:t>
        <a:bodyPr/>
        <a:lstStyle/>
        <a:p>
          <a:endParaRPr lang="en-US"/>
        </a:p>
      </dgm:t>
    </dgm:pt>
    <dgm:pt modelId="{FA62987E-F025-4FAF-82F7-A94D408CC9F3}" type="sibTrans" cxnId="{8FBC4D48-73F7-493C-9D28-F6574E703333}">
      <dgm:prSet/>
      <dgm:spPr/>
      <dgm:t>
        <a:bodyPr/>
        <a:lstStyle/>
        <a:p>
          <a:endParaRPr lang="en-US"/>
        </a:p>
      </dgm:t>
    </dgm:pt>
    <dgm:pt modelId="{E0AF0DCA-90BD-435F-8C4E-E12233549187}">
      <dgm:prSet custT="1"/>
      <dgm:spPr/>
      <dgm:t>
        <a:bodyPr/>
        <a:lstStyle/>
        <a:p>
          <a:r>
            <a:rPr lang="en-US" sz="1400" b="1" dirty="0"/>
            <a:t>What data is available?</a:t>
          </a:r>
        </a:p>
      </dgm:t>
    </dgm:pt>
    <dgm:pt modelId="{C9A831B1-57AE-4628-AC8A-266C126F0226}" type="parTrans" cxnId="{48EF50A5-B5C7-458D-90AA-AF4C9FF6E7D4}">
      <dgm:prSet/>
      <dgm:spPr/>
      <dgm:t>
        <a:bodyPr/>
        <a:lstStyle/>
        <a:p>
          <a:endParaRPr lang="en-US"/>
        </a:p>
      </dgm:t>
    </dgm:pt>
    <dgm:pt modelId="{4F41C562-E64A-4CF2-A517-73072E38A6B5}" type="sibTrans" cxnId="{48EF50A5-B5C7-458D-90AA-AF4C9FF6E7D4}">
      <dgm:prSet/>
      <dgm:spPr/>
      <dgm:t>
        <a:bodyPr/>
        <a:lstStyle/>
        <a:p>
          <a:endParaRPr lang="en-US"/>
        </a:p>
      </dgm:t>
    </dgm:pt>
    <dgm:pt modelId="{8B3CD899-EB44-4DB2-9ACB-FFECEC5CA94C}">
      <dgm:prSet custT="1"/>
      <dgm:spPr/>
      <dgm:t>
        <a:bodyPr/>
        <a:lstStyle/>
        <a:p>
          <a:r>
            <a:rPr lang="en-US" sz="1400" b="1" dirty="0"/>
            <a:t>What characteristics affect the successful landing of a rocket?</a:t>
          </a:r>
        </a:p>
      </dgm:t>
    </dgm:pt>
    <dgm:pt modelId="{963F1A51-3C4E-4CFA-A8A2-5BC4197963AC}" type="parTrans" cxnId="{16D4F046-BFF9-4E85-8469-4077A6CB54A0}">
      <dgm:prSet/>
      <dgm:spPr/>
      <dgm:t>
        <a:bodyPr/>
        <a:lstStyle/>
        <a:p>
          <a:endParaRPr lang="en-US"/>
        </a:p>
      </dgm:t>
    </dgm:pt>
    <dgm:pt modelId="{D7578BDB-1613-46FF-AE25-5163F742011C}" type="sibTrans" cxnId="{16D4F046-BFF9-4E85-8469-4077A6CB54A0}">
      <dgm:prSet/>
      <dgm:spPr/>
      <dgm:t>
        <a:bodyPr/>
        <a:lstStyle/>
        <a:p>
          <a:endParaRPr lang="en-US"/>
        </a:p>
      </dgm:t>
    </dgm:pt>
    <dgm:pt modelId="{298436F6-8B52-4549-B546-0811817864C7}">
      <dgm:prSet custT="1"/>
      <dgm:spPr/>
      <dgm:t>
        <a:bodyPr/>
        <a:lstStyle/>
        <a:p>
          <a:r>
            <a:rPr lang="en-US" sz="1400" b="1" dirty="0"/>
            <a:t>Can we predict if a launch will be successful or not?</a:t>
          </a:r>
        </a:p>
        <a:p>
          <a:r>
            <a:rPr lang="en-US" sz="1400" b="1" dirty="0"/>
            <a:t>How accurate are our predictions?</a:t>
          </a:r>
        </a:p>
      </dgm:t>
    </dgm:pt>
    <dgm:pt modelId="{9E492799-DA6D-4E09-92DA-4659B9CCC896}" type="parTrans" cxnId="{E3F22A12-ECAB-4B86-BD5D-692359602254}">
      <dgm:prSet/>
      <dgm:spPr/>
      <dgm:t>
        <a:bodyPr/>
        <a:lstStyle/>
        <a:p>
          <a:endParaRPr lang="en-US"/>
        </a:p>
      </dgm:t>
    </dgm:pt>
    <dgm:pt modelId="{18482893-7937-4E52-9F50-14D1A40C8A13}" type="sibTrans" cxnId="{E3F22A12-ECAB-4B86-BD5D-692359602254}">
      <dgm:prSet/>
      <dgm:spPr/>
      <dgm:t>
        <a:bodyPr/>
        <a:lstStyle/>
        <a:p>
          <a:endParaRPr lang="en-US"/>
        </a:p>
      </dgm:t>
    </dgm:pt>
    <dgm:pt modelId="{DA4C9DA5-7EAC-411F-93A9-12716726DF84}" type="pres">
      <dgm:prSet presAssocID="{DF05558D-66EB-4197-8637-8BBB280DE6EA}" presName="root" presStyleCnt="0">
        <dgm:presLayoutVars>
          <dgm:dir/>
          <dgm:resizeHandles val="exact"/>
        </dgm:presLayoutVars>
      </dgm:prSet>
      <dgm:spPr/>
    </dgm:pt>
    <dgm:pt modelId="{F8DDF38F-BAB0-4864-B0E2-DB9336A532E4}" type="pres">
      <dgm:prSet presAssocID="{731B6195-C403-47D6-BDD7-DA3D45B80818}" presName="compNode" presStyleCnt="0"/>
      <dgm:spPr/>
    </dgm:pt>
    <dgm:pt modelId="{3B135920-877E-48EF-A8E6-760EB891C13A}" type="pres">
      <dgm:prSet presAssocID="{731B6195-C403-47D6-BDD7-DA3D45B808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cket"/>
        </a:ext>
      </dgm:extLst>
    </dgm:pt>
    <dgm:pt modelId="{45971772-D07E-4832-90ED-36F8A835C36C}" type="pres">
      <dgm:prSet presAssocID="{731B6195-C403-47D6-BDD7-DA3D45B80818}" presName="iconSpace" presStyleCnt="0"/>
      <dgm:spPr/>
    </dgm:pt>
    <dgm:pt modelId="{0C4496BD-492D-4118-B985-FCF996CC881A}" type="pres">
      <dgm:prSet presAssocID="{731B6195-C403-47D6-BDD7-DA3D45B80818}" presName="parTx" presStyleLbl="revTx" presStyleIdx="0" presStyleCnt="4">
        <dgm:presLayoutVars>
          <dgm:chMax val="0"/>
          <dgm:chPref val="0"/>
        </dgm:presLayoutVars>
      </dgm:prSet>
      <dgm:spPr/>
    </dgm:pt>
    <dgm:pt modelId="{0ACB5959-892E-4B63-A0AC-F9CF21A6E5CD}" type="pres">
      <dgm:prSet presAssocID="{731B6195-C403-47D6-BDD7-DA3D45B80818}" presName="txSpace" presStyleCnt="0"/>
      <dgm:spPr/>
    </dgm:pt>
    <dgm:pt modelId="{344B2ABC-0085-4FD9-8DB5-B74BB2C90577}" type="pres">
      <dgm:prSet presAssocID="{731B6195-C403-47D6-BDD7-DA3D45B80818}" presName="desTx" presStyleLbl="revTx" presStyleIdx="1" presStyleCnt="4">
        <dgm:presLayoutVars/>
      </dgm:prSet>
      <dgm:spPr/>
    </dgm:pt>
    <dgm:pt modelId="{118343B7-10B9-497B-8B14-6598ABE58A87}" type="pres">
      <dgm:prSet presAssocID="{345B25DC-1628-4381-AE24-F7C6E19C1A0B}" presName="sibTrans" presStyleCnt="0"/>
      <dgm:spPr/>
    </dgm:pt>
    <dgm:pt modelId="{4B53BDAA-3F7F-4F9F-B31D-58AF2D342E07}" type="pres">
      <dgm:prSet presAssocID="{4D1C9326-6C5F-4D19-8EA3-A0494487567D}" presName="compNode" presStyleCnt="0"/>
      <dgm:spPr/>
    </dgm:pt>
    <dgm:pt modelId="{37933FC2-ACBA-4ECC-95B5-561D7F5ACFDA}" type="pres">
      <dgm:prSet presAssocID="{4D1C9326-6C5F-4D19-8EA3-A0494487567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
        </a:ext>
      </dgm:extLst>
    </dgm:pt>
    <dgm:pt modelId="{F0068BE3-1B1D-4BA6-8C07-0216CE3A504E}" type="pres">
      <dgm:prSet presAssocID="{4D1C9326-6C5F-4D19-8EA3-A0494487567D}" presName="iconSpace" presStyleCnt="0"/>
      <dgm:spPr/>
    </dgm:pt>
    <dgm:pt modelId="{70DEFA92-82E0-4C46-867D-9DF5DDAD3095}" type="pres">
      <dgm:prSet presAssocID="{4D1C9326-6C5F-4D19-8EA3-A0494487567D}" presName="parTx" presStyleLbl="revTx" presStyleIdx="2" presStyleCnt="4">
        <dgm:presLayoutVars>
          <dgm:chMax val="0"/>
          <dgm:chPref val="0"/>
        </dgm:presLayoutVars>
      </dgm:prSet>
      <dgm:spPr/>
    </dgm:pt>
    <dgm:pt modelId="{130C4724-F128-453B-A62D-71A22AF02FCF}" type="pres">
      <dgm:prSet presAssocID="{4D1C9326-6C5F-4D19-8EA3-A0494487567D}" presName="txSpace" presStyleCnt="0"/>
      <dgm:spPr/>
    </dgm:pt>
    <dgm:pt modelId="{87884C3B-3983-4112-93A4-4865309E3DC5}" type="pres">
      <dgm:prSet presAssocID="{4D1C9326-6C5F-4D19-8EA3-A0494487567D}" presName="desTx" presStyleLbl="revTx" presStyleIdx="3" presStyleCnt="4">
        <dgm:presLayoutVars/>
      </dgm:prSet>
      <dgm:spPr/>
    </dgm:pt>
  </dgm:ptLst>
  <dgm:cxnLst>
    <dgm:cxn modelId="{E3F22A12-ECAB-4B86-BD5D-692359602254}" srcId="{4D1C9326-6C5F-4D19-8EA3-A0494487567D}" destId="{298436F6-8B52-4549-B546-0811817864C7}" srcOrd="2" destOrd="0" parTransId="{9E492799-DA6D-4E09-92DA-4659B9CCC896}" sibTransId="{18482893-7937-4E52-9F50-14D1A40C8A13}"/>
    <dgm:cxn modelId="{AE25BA38-3AC9-4395-9F0E-616DFB4B3293}" type="presOf" srcId="{8B3CD899-EB44-4DB2-9ACB-FFECEC5CA94C}" destId="{87884C3B-3983-4112-93A4-4865309E3DC5}" srcOrd="0" destOrd="1" presId="urn:microsoft.com/office/officeart/2018/2/layout/IconLabelDescriptionList"/>
    <dgm:cxn modelId="{16D4F046-BFF9-4E85-8469-4077A6CB54A0}" srcId="{4D1C9326-6C5F-4D19-8EA3-A0494487567D}" destId="{8B3CD899-EB44-4DB2-9ACB-FFECEC5CA94C}" srcOrd="1" destOrd="0" parTransId="{963F1A51-3C4E-4CFA-A8A2-5BC4197963AC}" sibTransId="{D7578BDB-1613-46FF-AE25-5163F742011C}"/>
    <dgm:cxn modelId="{12063568-F76D-4044-B75E-63D6DCD8F687}" srcId="{DF05558D-66EB-4197-8637-8BBB280DE6EA}" destId="{731B6195-C403-47D6-BDD7-DA3D45B80818}" srcOrd="0" destOrd="0" parTransId="{DD769B0A-218A-4D04-ADA2-13DA550201D9}" sibTransId="{345B25DC-1628-4381-AE24-F7C6E19C1A0B}"/>
    <dgm:cxn modelId="{8FBC4D48-73F7-493C-9D28-F6574E703333}" srcId="{DF05558D-66EB-4197-8637-8BBB280DE6EA}" destId="{4D1C9326-6C5F-4D19-8EA3-A0494487567D}" srcOrd="1" destOrd="0" parTransId="{9A673B86-3D49-4DDB-AD56-9C4F7B389DB3}" sibTransId="{FA62987E-F025-4FAF-82F7-A94D408CC9F3}"/>
    <dgm:cxn modelId="{DC9AAAA0-48DA-4D66-941F-34950E2BB009}" type="presOf" srcId="{731B6195-C403-47D6-BDD7-DA3D45B80818}" destId="{0C4496BD-492D-4118-B985-FCF996CC881A}" srcOrd="0" destOrd="0" presId="urn:microsoft.com/office/officeart/2018/2/layout/IconLabelDescriptionList"/>
    <dgm:cxn modelId="{48EF50A5-B5C7-458D-90AA-AF4C9FF6E7D4}" srcId="{4D1C9326-6C5F-4D19-8EA3-A0494487567D}" destId="{E0AF0DCA-90BD-435F-8C4E-E12233549187}" srcOrd="0" destOrd="0" parTransId="{C9A831B1-57AE-4628-AC8A-266C126F0226}" sibTransId="{4F41C562-E64A-4CF2-A517-73072E38A6B5}"/>
    <dgm:cxn modelId="{43EA57AB-F5F7-43E0-8008-DA91F05D01AB}" type="presOf" srcId="{DF05558D-66EB-4197-8637-8BBB280DE6EA}" destId="{DA4C9DA5-7EAC-411F-93A9-12716726DF84}" srcOrd="0" destOrd="0" presId="urn:microsoft.com/office/officeart/2018/2/layout/IconLabelDescriptionList"/>
    <dgm:cxn modelId="{0356A8C4-5553-4ABC-B23B-4C8020044BA7}" type="presOf" srcId="{4D1C9326-6C5F-4D19-8EA3-A0494487567D}" destId="{70DEFA92-82E0-4C46-867D-9DF5DDAD3095}" srcOrd="0" destOrd="0" presId="urn:microsoft.com/office/officeart/2018/2/layout/IconLabelDescriptionList"/>
    <dgm:cxn modelId="{D64D5DCB-2585-40D5-A446-B18B8D4C662D}" type="presOf" srcId="{E0AF0DCA-90BD-435F-8C4E-E12233549187}" destId="{87884C3B-3983-4112-93A4-4865309E3DC5}" srcOrd="0" destOrd="0" presId="urn:microsoft.com/office/officeart/2018/2/layout/IconLabelDescriptionList"/>
    <dgm:cxn modelId="{1334B6E8-8D20-45B4-ADF6-B8E1DB5F35D6}" type="presOf" srcId="{298436F6-8B52-4549-B546-0811817864C7}" destId="{87884C3B-3983-4112-93A4-4865309E3DC5}" srcOrd="0" destOrd="2" presId="urn:microsoft.com/office/officeart/2018/2/layout/IconLabelDescriptionList"/>
    <dgm:cxn modelId="{7FE836FC-9D09-45F6-AE8F-1ABC463B53DC}" type="presOf" srcId="{49BE4BAD-CCB2-40F6-9ADF-DA99C462C1D9}" destId="{344B2ABC-0085-4FD9-8DB5-B74BB2C90577}" srcOrd="0" destOrd="0" presId="urn:microsoft.com/office/officeart/2018/2/layout/IconLabelDescriptionList"/>
    <dgm:cxn modelId="{366A36FD-D1AC-4D05-B4F7-F71F9533A595}" srcId="{731B6195-C403-47D6-BDD7-DA3D45B80818}" destId="{49BE4BAD-CCB2-40F6-9ADF-DA99C462C1D9}" srcOrd="0" destOrd="0" parTransId="{12B9F74A-2F51-40DB-A030-0A5730C70638}" sibTransId="{F9EC6613-3C47-4D4C-A617-F9C3410162FE}"/>
    <dgm:cxn modelId="{53256887-31EE-4D90-8D84-101726C5CFB7}" type="presParOf" srcId="{DA4C9DA5-7EAC-411F-93A9-12716726DF84}" destId="{F8DDF38F-BAB0-4864-B0E2-DB9336A532E4}" srcOrd="0" destOrd="0" presId="urn:microsoft.com/office/officeart/2018/2/layout/IconLabelDescriptionList"/>
    <dgm:cxn modelId="{B63A4D9A-A949-4295-84FF-C6412543A981}" type="presParOf" srcId="{F8DDF38F-BAB0-4864-B0E2-DB9336A532E4}" destId="{3B135920-877E-48EF-A8E6-760EB891C13A}" srcOrd="0" destOrd="0" presId="urn:microsoft.com/office/officeart/2018/2/layout/IconLabelDescriptionList"/>
    <dgm:cxn modelId="{E79A1DAF-40E9-46B0-AA52-0AD65847DD29}" type="presParOf" srcId="{F8DDF38F-BAB0-4864-B0E2-DB9336A532E4}" destId="{45971772-D07E-4832-90ED-36F8A835C36C}" srcOrd="1" destOrd="0" presId="urn:microsoft.com/office/officeart/2018/2/layout/IconLabelDescriptionList"/>
    <dgm:cxn modelId="{5DEE22A7-4AC5-4334-B99D-F211B4508859}" type="presParOf" srcId="{F8DDF38F-BAB0-4864-B0E2-DB9336A532E4}" destId="{0C4496BD-492D-4118-B985-FCF996CC881A}" srcOrd="2" destOrd="0" presId="urn:microsoft.com/office/officeart/2018/2/layout/IconLabelDescriptionList"/>
    <dgm:cxn modelId="{947C8952-389F-4453-9009-77DDB2F32E47}" type="presParOf" srcId="{F8DDF38F-BAB0-4864-B0E2-DB9336A532E4}" destId="{0ACB5959-892E-4B63-A0AC-F9CF21A6E5CD}" srcOrd="3" destOrd="0" presId="urn:microsoft.com/office/officeart/2018/2/layout/IconLabelDescriptionList"/>
    <dgm:cxn modelId="{C38E7B56-43F7-47A9-9B60-6F3B0A801E22}" type="presParOf" srcId="{F8DDF38F-BAB0-4864-B0E2-DB9336A532E4}" destId="{344B2ABC-0085-4FD9-8DB5-B74BB2C90577}" srcOrd="4" destOrd="0" presId="urn:microsoft.com/office/officeart/2018/2/layout/IconLabelDescriptionList"/>
    <dgm:cxn modelId="{2D437883-0D8E-498C-A4D0-D0144F462FD3}" type="presParOf" srcId="{DA4C9DA5-7EAC-411F-93A9-12716726DF84}" destId="{118343B7-10B9-497B-8B14-6598ABE58A87}" srcOrd="1" destOrd="0" presId="urn:microsoft.com/office/officeart/2018/2/layout/IconLabelDescriptionList"/>
    <dgm:cxn modelId="{6BF07B48-BAC8-4D0B-A94A-59E31E68BFB0}" type="presParOf" srcId="{DA4C9DA5-7EAC-411F-93A9-12716726DF84}" destId="{4B53BDAA-3F7F-4F9F-B31D-58AF2D342E07}" srcOrd="2" destOrd="0" presId="urn:microsoft.com/office/officeart/2018/2/layout/IconLabelDescriptionList"/>
    <dgm:cxn modelId="{4700E291-8A9F-4D34-A0CC-184C422D38BE}" type="presParOf" srcId="{4B53BDAA-3F7F-4F9F-B31D-58AF2D342E07}" destId="{37933FC2-ACBA-4ECC-95B5-561D7F5ACFDA}" srcOrd="0" destOrd="0" presId="urn:microsoft.com/office/officeart/2018/2/layout/IconLabelDescriptionList"/>
    <dgm:cxn modelId="{2A090224-5E47-4EC4-8DB8-5E1F53E7FCD9}" type="presParOf" srcId="{4B53BDAA-3F7F-4F9F-B31D-58AF2D342E07}" destId="{F0068BE3-1B1D-4BA6-8C07-0216CE3A504E}" srcOrd="1" destOrd="0" presId="urn:microsoft.com/office/officeart/2018/2/layout/IconLabelDescriptionList"/>
    <dgm:cxn modelId="{0B0A7C47-2DD7-4D65-81CC-6467F2163751}" type="presParOf" srcId="{4B53BDAA-3F7F-4F9F-B31D-58AF2D342E07}" destId="{70DEFA92-82E0-4C46-867D-9DF5DDAD3095}" srcOrd="2" destOrd="0" presId="urn:microsoft.com/office/officeart/2018/2/layout/IconLabelDescriptionList"/>
    <dgm:cxn modelId="{A668B316-9FF4-4787-A9D1-B1DA774D35DE}" type="presParOf" srcId="{4B53BDAA-3F7F-4F9F-B31D-58AF2D342E07}" destId="{130C4724-F128-453B-A62D-71A22AF02FCF}" srcOrd="3" destOrd="0" presId="urn:microsoft.com/office/officeart/2018/2/layout/IconLabelDescriptionList"/>
    <dgm:cxn modelId="{FB38FF1B-2C8A-4E81-9744-2CB37263CAFD}" type="presParOf" srcId="{4B53BDAA-3F7F-4F9F-B31D-58AF2D342E07}" destId="{87884C3B-3983-4112-93A4-4865309E3DC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7DD02F-8DD7-4B78-A4BF-2B11FCE932E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25C1F90-63AA-460D-B2F5-86E0C4F17D17}">
      <dgm:prSet/>
      <dgm:spPr/>
      <dgm:t>
        <a:bodyPr/>
        <a:lstStyle/>
        <a:p>
          <a:r>
            <a:rPr lang="en-US" dirty="0"/>
            <a:t>Data collection methodology</a:t>
          </a:r>
        </a:p>
      </dgm:t>
    </dgm:pt>
    <dgm:pt modelId="{31CE8976-6F3D-4FC2-BFE2-40977EEA93B2}" type="parTrans" cxnId="{CDD55227-DFA7-4169-A868-A29898E94FF2}">
      <dgm:prSet/>
      <dgm:spPr/>
      <dgm:t>
        <a:bodyPr/>
        <a:lstStyle/>
        <a:p>
          <a:endParaRPr lang="en-US"/>
        </a:p>
      </dgm:t>
    </dgm:pt>
    <dgm:pt modelId="{ABA3D2A8-442E-4C14-9321-2790C27F1C31}" type="sibTrans" cxnId="{CDD55227-DFA7-4169-A868-A29898E94FF2}">
      <dgm:prSet/>
      <dgm:spPr/>
      <dgm:t>
        <a:bodyPr/>
        <a:lstStyle/>
        <a:p>
          <a:endParaRPr lang="en-US"/>
        </a:p>
      </dgm:t>
    </dgm:pt>
    <dgm:pt modelId="{A81F7F93-7D9F-42F8-AC75-7ECA0674241B}">
      <dgm:prSet/>
      <dgm:spPr/>
      <dgm:t>
        <a:bodyPr/>
        <a:lstStyle/>
        <a:p>
          <a:r>
            <a:rPr lang="en-US"/>
            <a:t>Request to the SpaceX API</a:t>
          </a:r>
        </a:p>
      </dgm:t>
    </dgm:pt>
    <dgm:pt modelId="{11433134-463E-46FC-9A4E-913ACF653C9D}" type="parTrans" cxnId="{62F81DC9-6EE5-4163-8F62-5ED358B7F6C3}">
      <dgm:prSet/>
      <dgm:spPr/>
      <dgm:t>
        <a:bodyPr/>
        <a:lstStyle/>
        <a:p>
          <a:endParaRPr lang="en-US"/>
        </a:p>
      </dgm:t>
    </dgm:pt>
    <dgm:pt modelId="{0B724568-5FAB-4CA4-8741-1CCF4C0A8838}" type="sibTrans" cxnId="{62F81DC9-6EE5-4163-8F62-5ED358B7F6C3}">
      <dgm:prSet/>
      <dgm:spPr/>
      <dgm:t>
        <a:bodyPr/>
        <a:lstStyle/>
        <a:p>
          <a:endParaRPr lang="en-US"/>
        </a:p>
      </dgm:t>
    </dgm:pt>
    <dgm:pt modelId="{0311A4A0-B8BF-4BC0-BE87-D9B407C7B1F5}">
      <dgm:prSet/>
      <dgm:spPr/>
      <dgm:t>
        <a:bodyPr/>
        <a:lstStyle/>
        <a:p>
          <a:r>
            <a:rPr lang="en-US"/>
            <a:t>Data scraping (Wikipedia)</a:t>
          </a:r>
        </a:p>
      </dgm:t>
    </dgm:pt>
    <dgm:pt modelId="{9336C7C9-9A7B-4C56-AB3D-1B9ADAAB7DCC}" type="parTrans" cxnId="{C02268BD-2C68-4DCC-9379-C3BBF43D5010}">
      <dgm:prSet/>
      <dgm:spPr/>
      <dgm:t>
        <a:bodyPr/>
        <a:lstStyle/>
        <a:p>
          <a:endParaRPr lang="en-US"/>
        </a:p>
      </dgm:t>
    </dgm:pt>
    <dgm:pt modelId="{DD66A582-E32E-44EE-A2AB-0957E257FDF5}" type="sibTrans" cxnId="{C02268BD-2C68-4DCC-9379-C3BBF43D5010}">
      <dgm:prSet/>
      <dgm:spPr/>
      <dgm:t>
        <a:bodyPr/>
        <a:lstStyle/>
        <a:p>
          <a:endParaRPr lang="en-US"/>
        </a:p>
      </dgm:t>
    </dgm:pt>
    <dgm:pt modelId="{C3E88A73-5D36-47A9-BDF8-FC2193723269}">
      <dgm:prSet/>
      <dgm:spPr/>
      <dgm:t>
        <a:bodyPr/>
        <a:lstStyle/>
        <a:p>
          <a:r>
            <a:rPr lang="en-US"/>
            <a:t>Perform data wrangling</a:t>
          </a:r>
        </a:p>
      </dgm:t>
    </dgm:pt>
    <dgm:pt modelId="{54201ECE-A317-46A7-8662-D81CAD4C216D}" type="parTrans" cxnId="{DFCA5CD8-3D35-450F-BA59-E9EE882D4F43}">
      <dgm:prSet/>
      <dgm:spPr/>
      <dgm:t>
        <a:bodyPr/>
        <a:lstStyle/>
        <a:p>
          <a:endParaRPr lang="en-US"/>
        </a:p>
      </dgm:t>
    </dgm:pt>
    <dgm:pt modelId="{C45CA97F-3052-4527-AE1F-6DBA0674E1B7}" type="sibTrans" cxnId="{DFCA5CD8-3D35-450F-BA59-E9EE882D4F43}">
      <dgm:prSet/>
      <dgm:spPr/>
      <dgm:t>
        <a:bodyPr/>
        <a:lstStyle/>
        <a:p>
          <a:endParaRPr lang="en-US"/>
        </a:p>
      </dgm:t>
    </dgm:pt>
    <dgm:pt modelId="{5607F258-9A7F-4428-B4FE-990EAF7CE426}">
      <dgm:prSet/>
      <dgm:spPr/>
      <dgm:t>
        <a:bodyPr/>
        <a:lstStyle/>
        <a:p>
          <a:r>
            <a:rPr lang="en-US"/>
            <a:t>Identify missing, numeric, and categorical values</a:t>
          </a:r>
        </a:p>
      </dgm:t>
    </dgm:pt>
    <dgm:pt modelId="{4F25F131-21C4-4B83-9E05-552F4A7C40C5}" type="parTrans" cxnId="{DFA156B1-F8FB-455B-B7EF-D3845A616685}">
      <dgm:prSet/>
      <dgm:spPr/>
      <dgm:t>
        <a:bodyPr/>
        <a:lstStyle/>
        <a:p>
          <a:endParaRPr lang="en-US"/>
        </a:p>
      </dgm:t>
    </dgm:pt>
    <dgm:pt modelId="{1C26B6A5-C11D-4065-9603-9D1959032886}" type="sibTrans" cxnId="{DFA156B1-F8FB-455B-B7EF-D3845A616685}">
      <dgm:prSet/>
      <dgm:spPr/>
      <dgm:t>
        <a:bodyPr/>
        <a:lstStyle/>
        <a:p>
          <a:endParaRPr lang="en-US"/>
        </a:p>
      </dgm:t>
    </dgm:pt>
    <dgm:pt modelId="{E2D6FE18-5F1B-4E6F-97E8-09AA666BF29D}">
      <dgm:prSet/>
      <dgm:spPr/>
      <dgm:t>
        <a:bodyPr/>
        <a:lstStyle/>
        <a:p>
          <a:r>
            <a:rPr lang="en-US"/>
            <a:t>Create a landing outcome label</a:t>
          </a:r>
        </a:p>
      </dgm:t>
    </dgm:pt>
    <dgm:pt modelId="{4563569B-BE87-49EA-B083-500AC1FE617C}" type="parTrans" cxnId="{659C01B0-F7B8-4565-A7F5-1E82777F4625}">
      <dgm:prSet/>
      <dgm:spPr/>
      <dgm:t>
        <a:bodyPr/>
        <a:lstStyle/>
        <a:p>
          <a:endParaRPr lang="en-US"/>
        </a:p>
      </dgm:t>
    </dgm:pt>
    <dgm:pt modelId="{872E6EFE-B39D-43E9-9171-E6289D2AB651}" type="sibTrans" cxnId="{659C01B0-F7B8-4565-A7F5-1E82777F4625}">
      <dgm:prSet/>
      <dgm:spPr/>
      <dgm:t>
        <a:bodyPr/>
        <a:lstStyle/>
        <a:p>
          <a:endParaRPr lang="en-US"/>
        </a:p>
      </dgm:t>
    </dgm:pt>
    <dgm:pt modelId="{FEFCA2B7-581F-477D-8228-74A17D674762}">
      <dgm:prSet/>
      <dgm:spPr/>
      <dgm:t>
        <a:bodyPr/>
        <a:lstStyle/>
        <a:p>
          <a:r>
            <a:rPr lang="en-US"/>
            <a:t>Perform exploratory data analysis (EDA) using visualization and SQL</a:t>
          </a:r>
        </a:p>
      </dgm:t>
    </dgm:pt>
    <dgm:pt modelId="{1E00273F-5571-496E-B9E1-9156700D3B33}" type="parTrans" cxnId="{29D95866-EFDA-409B-BB49-9C8B8EE914DC}">
      <dgm:prSet/>
      <dgm:spPr/>
      <dgm:t>
        <a:bodyPr/>
        <a:lstStyle/>
        <a:p>
          <a:endParaRPr lang="en-US"/>
        </a:p>
      </dgm:t>
    </dgm:pt>
    <dgm:pt modelId="{D6874FAA-48C3-4142-94C5-F380CFCD1464}" type="sibTrans" cxnId="{29D95866-EFDA-409B-BB49-9C8B8EE914DC}">
      <dgm:prSet/>
      <dgm:spPr/>
      <dgm:t>
        <a:bodyPr/>
        <a:lstStyle/>
        <a:p>
          <a:endParaRPr lang="en-US"/>
        </a:p>
      </dgm:t>
    </dgm:pt>
    <dgm:pt modelId="{09490536-6BD9-400F-8291-9B3F92E8502F}">
      <dgm:prSet/>
      <dgm:spPr/>
      <dgm:t>
        <a:bodyPr/>
        <a:lstStyle/>
        <a:p>
          <a:r>
            <a:rPr lang="en-US"/>
            <a:t>Perform interactive visual analytics using Folium and Plotly Dash</a:t>
          </a:r>
        </a:p>
      </dgm:t>
    </dgm:pt>
    <dgm:pt modelId="{C1B10B48-8C14-4DD6-994A-EED7F8BDC2CF}" type="parTrans" cxnId="{A609F221-3D2D-46A1-B935-55DEA62022B2}">
      <dgm:prSet/>
      <dgm:spPr/>
      <dgm:t>
        <a:bodyPr/>
        <a:lstStyle/>
        <a:p>
          <a:endParaRPr lang="en-US"/>
        </a:p>
      </dgm:t>
    </dgm:pt>
    <dgm:pt modelId="{2368B0D3-0449-49C2-9726-B309BC1549AD}" type="sibTrans" cxnId="{A609F221-3D2D-46A1-B935-55DEA62022B2}">
      <dgm:prSet/>
      <dgm:spPr/>
      <dgm:t>
        <a:bodyPr/>
        <a:lstStyle/>
        <a:p>
          <a:endParaRPr lang="en-US"/>
        </a:p>
      </dgm:t>
    </dgm:pt>
    <dgm:pt modelId="{A2927345-21A2-4F4D-AE9D-AAD28F494AF6}">
      <dgm:prSet/>
      <dgm:spPr/>
      <dgm:t>
        <a:bodyPr/>
        <a:lstStyle/>
        <a:p>
          <a:r>
            <a:rPr lang="en-US" dirty="0"/>
            <a:t>Perform predictive analysis using machine learning models</a:t>
          </a:r>
        </a:p>
      </dgm:t>
    </dgm:pt>
    <dgm:pt modelId="{D418272F-A818-4096-8280-5BF7ED6A3087}" type="parTrans" cxnId="{0AA444BF-BBEF-4F52-8065-C09832FC570D}">
      <dgm:prSet/>
      <dgm:spPr/>
      <dgm:t>
        <a:bodyPr/>
        <a:lstStyle/>
        <a:p>
          <a:endParaRPr lang="en-US"/>
        </a:p>
      </dgm:t>
    </dgm:pt>
    <dgm:pt modelId="{80F1640D-56CC-469A-9E90-12DC0FD15404}" type="sibTrans" cxnId="{0AA444BF-BBEF-4F52-8065-C09832FC570D}">
      <dgm:prSet/>
      <dgm:spPr/>
      <dgm:t>
        <a:bodyPr/>
        <a:lstStyle/>
        <a:p>
          <a:endParaRPr lang="en-US"/>
        </a:p>
      </dgm:t>
    </dgm:pt>
    <dgm:pt modelId="{11FC38FA-6DAE-4873-9DA0-F71B0A99EE97}" type="pres">
      <dgm:prSet presAssocID="{807DD02F-8DD7-4B78-A4BF-2B11FCE932E5}" presName="diagram" presStyleCnt="0">
        <dgm:presLayoutVars>
          <dgm:dir/>
          <dgm:resizeHandles val="exact"/>
        </dgm:presLayoutVars>
      </dgm:prSet>
      <dgm:spPr/>
    </dgm:pt>
    <dgm:pt modelId="{BFC9F413-2A65-462C-B7E1-2CE873CE05AF}" type="pres">
      <dgm:prSet presAssocID="{825C1F90-63AA-460D-B2F5-86E0C4F17D17}" presName="node" presStyleLbl="node1" presStyleIdx="0" presStyleCnt="5">
        <dgm:presLayoutVars>
          <dgm:bulletEnabled val="1"/>
        </dgm:presLayoutVars>
      </dgm:prSet>
      <dgm:spPr/>
    </dgm:pt>
    <dgm:pt modelId="{36DB7E0F-7093-4F53-98C0-ABC000972C5F}" type="pres">
      <dgm:prSet presAssocID="{ABA3D2A8-442E-4C14-9321-2790C27F1C31}" presName="sibTrans" presStyleCnt="0"/>
      <dgm:spPr/>
    </dgm:pt>
    <dgm:pt modelId="{946C7239-E9E7-4B92-9EB4-2C4CA8C5A538}" type="pres">
      <dgm:prSet presAssocID="{C3E88A73-5D36-47A9-BDF8-FC2193723269}" presName="node" presStyleLbl="node1" presStyleIdx="1" presStyleCnt="5">
        <dgm:presLayoutVars>
          <dgm:bulletEnabled val="1"/>
        </dgm:presLayoutVars>
      </dgm:prSet>
      <dgm:spPr/>
    </dgm:pt>
    <dgm:pt modelId="{9E8E4E9B-ECAF-4E4C-B599-1552C2F0B337}" type="pres">
      <dgm:prSet presAssocID="{C45CA97F-3052-4527-AE1F-6DBA0674E1B7}" presName="sibTrans" presStyleCnt="0"/>
      <dgm:spPr/>
    </dgm:pt>
    <dgm:pt modelId="{8A6DF547-8CFA-421D-B5CB-9ED79AA7FE39}" type="pres">
      <dgm:prSet presAssocID="{FEFCA2B7-581F-477D-8228-74A17D674762}" presName="node" presStyleLbl="node1" presStyleIdx="2" presStyleCnt="5">
        <dgm:presLayoutVars>
          <dgm:bulletEnabled val="1"/>
        </dgm:presLayoutVars>
      </dgm:prSet>
      <dgm:spPr/>
    </dgm:pt>
    <dgm:pt modelId="{DF679D27-2DCB-4F61-B13E-770DE33217BC}" type="pres">
      <dgm:prSet presAssocID="{D6874FAA-48C3-4142-94C5-F380CFCD1464}" presName="sibTrans" presStyleCnt="0"/>
      <dgm:spPr/>
    </dgm:pt>
    <dgm:pt modelId="{CB51298F-759B-4288-96A1-44315D99C3A8}" type="pres">
      <dgm:prSet presAssocID="{09490536-6BD9-400F-8291-9B3F92E8502F}" presName="node" presStyleLbl="node1" presStyleIdx="3" presStyleCnt="5">
        <dgm:presLayoutVars>
          <dgm:bulletEnabled val="1"/>
        </dgm:presLayoutVars>
      </dgm:prSet>
      <dgm:spPr/>
    </dgm:pt>
    <dgm:pt modelId="{8B660138-B20F-4E54-896F-83CF3B7ACB21}" type="pres">
      <dgm:prSet presAssocID="{2368B0D3-0449-49C2-9726-B309BC1549AD}" presName="sibTrans" presStyleCnt="0"/>
      <dgm:spPr/>
    </dgm:pt>
    <dgm:pt modelId="{5D5F8A52-DB06-4FBA-8656-8E7CDE87FBD8}" type="pres">
      <dgm:prSet presAssocID="{A2927345-21A2-4F4D-AE9D-AAD28F494AF6}" presName="node" presStyleLbl="node1" presStyleIdx="4" presStyleCnt="5">
        <dgm:presLayoutVars>
          <dgm:bulletEnabled val="1"/>
        </dgm:presLayoutVars>
      </dgm:prSet>
      <dgm:spPr/>
    </dgm:pt>
  </dgm:ptLst>
  <dgm:cxnLst>
    <dgm:cxn modelId="{0208C21F-B369-4D61-A19C-AD35C7159D5A}" type="presOf" srcId="{C3E88A73-5D36-47A9-BDF8-FC2193723269}" destId="{946C7239-E9E7-4B92-9EB4-2C4CA8C5A538}" srcOrd="0" destOrd="0" presId="urn:microsoft.com/office/officeart/2005/8/layout/default"/>
    <dgm:cxn modelId="{A609F221-3D2D-46A1-B935-55DEA62022B2}" srcId="{807DD02F-8DD7-4B78-A4BF-2B11FCE932E5}" destId="{09490536-6BD9-400F-8291-9B3F92E8502F}" srcOrd="3" destOrd="0" parTransId="{C1B10B48-8C14-4DD6-994A-EED7F8BDC2CF}" sibTransId="{2368B0D3-0449-49C2-9726-B309BC1549AD}"/>
    <dgm:cxn modelId="{CDD55227-DFA7-4169-A868-A29898E94FF2}" srcId="{807DD02F-8DD7-4B78-A4BF-2B11FCE932E5}" destId="{825C1F90-63AA-460D-B2F5-86E0C4F17D17}" srcOrd="0" destOrd="0" parTransId="{31CE8976-6F3D-4FC2-BFE2-40977EEA93B2}" sibTransId="{ABA3D2A8-442E-4C14-9321-2790C27F1C31}"/>
    <dgm:cxn modelId="{29D95866-EFDA-409B-BB49-9C8B8EE914DC}" srcId="{807DD02F-8DD7-4B78-A4BF-2B11FCE932E5}" destId="{FEFCA2B7-581F-477D-8228-74A17D674762}" srcOrd="2" destOrd="0" parTransId="{1E00273F-5571-496E-B9E1-9156700D3B33}" sibTransId="{D6874FAA-48C3-4142-94C5-F380CFCD1464}"/>
    <dgm:cxn modelId="{05355950-B887-42A5-9915-7590992B866F}" type="presOf" srcId="{A2927345-21A2-4F4D-AE9D-AAD28F494AF6}" destId="{5D5F8A52-DB06-4FBA-8656-8E7CDE87FBD8}" srcOrd="0" destOrd="0" presId="urn:microsoft.com/office/officeart/2005/8/layout/default"/>
    <dgm:cxn modelId="{7196A455-2E42-4569-92E9-2C2960557129}" type="presOf" srcId="{FEFCA2B7-581F-477D-8228-74A17D674762}" destId="{8A6DF547-8CFA-421D-B5CB-9ED79AA7FE39}" srcOrd="0" destOrd="0" presId="urn:microsoft.com/office/officeart/2005/8/layout/default"/>
    <dgm:cxn modelId="{17ABB47A-A5AB-4B0A-9304-F5E7DED067D0}" type="presOf" srcId="{807DD02F-8DD7-4B78-A4BF-2B11FCE932E5}" destId="{11FC38FA-6DAE-4873-9DA0-F71B0A99EE97}" srcOrd="0" destOrd="0" presId="urn:microsoft.com/office/officeart/2005/8/layout/default"/>
    <dgm:cxn modelId="{485751AC-F269-4FC8-BCA1-D1E5F3B36C1E}" type="presOf" srcId="{E2D6FE18-5F1B-4E6F-97E8-09AA666BF29D}" destId="{946C7239-E9E7-4B92-9EB4-2C4CA8C5A538}" srcOrd="0" destOrd="2" presId="urn:microsoft.com/office/officeart/2005/8/layout/default"/>
    <dgm:cxn modelId="{659C01B0-F7B8-4565-A7F5-1E82777F4625}" srcId="{C3E88A73-5D36-47A9-BDF8-FC2193723269}" destId="{E2D6FE18-5F1B-4E6F-97E8-09AA666BF29D}" srcOrd="1" destOrd="0" parTransId="{4563569B-BE87-49EA-B083-500AC1FE617C}" sibTransId="{872E6EFE-B39D-43E9-9171-E6289D2AB651}"/>
    <dgm:cxn modelId="{DFA156B1-F8FB-455B-B7EF-D3845A616685}" srcId="{C3E88A73-5D36-47A9-BDF8-FC2193723269}" destId="{5607F258-9A7F-4428-B4FE-990EAF7CE426}" srcOrd="0" destOrd="0" parTransId="{4F25F131-21C4-4B83-9E05-552F4A7C40C5}" sibTransId="{1C26B6A5-C11D-4065-9603-9D1959032886}"/>
    <dgm:cxn modelId="{31E495B5-6C01-4E89-8D57-3B50D69A7BB9}" type="presOf" srcId="{A81F7F93-7D9F-42F8-AC75-7ECA0674241B}" destId="{BFC9F413-2A65-462C-B7E1-2CE873CE05AF}" srcOrd="0" destOrd="1" presId="urn:microsoft.com/office/officeart/2005/8/layout/default"/>
    <dgm:cxn modelId="{C02268BD-2C68-4DCC-9379-C3BBF43D5010}" srcId="{825C1F90-63AA-460D-B2F5-86E0C4F17D17}" destId="{0311A4A0-B8BF-4BC0-BE87-D9B407C7B1F5}" srcOrd="1" destOrd="0" parTransId="{9336C7C9-9A7B-4C56-AB3D-1B9ADAAB7DCC}" sibTransId="{DD66A582-E32E-44EE-A2AB-0957E257FDF5}"/>
    <dgm:cxn modelId="{0AA444BF-BBEF-4F52-8065-C09832FC570D}" srcId="{807DD02F-8DD7-4B78-A4BF-2B11FCE932E5}" destId="{A2927345-21A2-4F4D-AE9D-AAD28F494AF6}" srcOrd="4" destOrd="0" parTransId="{D418272F-A818-4096-8280-5BF7ED6A3087}" sibTransId="{80F1640D-56CC-469A-9E90-12DC0FD15404}"/>
    <dgm:cxn modelId="{62F81DC9-6EE5-4163-8F62-5ED358B7F6C3}" srcId="{825C1F90-63AA-460D-B2F5-86E0C4F17D17}" destId="{A81F7F93-7D9F-42F8-AC75-7ECA0674241B}" srcOrd="0" destOrd="0" parTransId="{11433134-463E-46FC-9A4E-913ACF653C9D}" sibTransId="{0B724568-5FAB-4CA4-8741-1CCF4C0A8838}"/>
    <dgm:cxn modelId="{B1014CD7-B9D0-474F-9539-F0175C652B12}" type="presOf" srcId="{09490536-6BD9-400F-8291-9B3F92E8502F}" destId="{CB51298F-759B-4288-96A1-44315D99C3A8}" srcOrd="0" destOrd="0" presId="urn:microsoft.com/office/officeart/2005/8/layout/default"/>
    <dgm:cxn modelId="{DFCA5CD8-3D35-450F-BA59-E9EE882D4F43}" srcId="{807DD02F-8DD7-4B78-A4BF-2B11FCE932E5}" destId="{C3E88A73-5D36-47A9-BDF8-FC2193723269}" srcOrd="1" destOrd="0" parTransId="{54201ECE-A317-46A7-8662-D81CAD4C216D}" sibTransId="{C45CA97F-3052-4527-AE1F-6DBA0674E1B7}"/>
    <dgm:cxn modelId="{06011ADD-712B-4DB2-B92E-C0FD3341F9DB}" type="presOf" srcId="{825C1F90-63AA-460D-B2F5-86E0C4F17D17}" destId="{BFC9F413-2A65-462C-B7E1-2CE873CE05AF}" srcOrd="0" destOrd="0" presId="urn:microsoft.com/office/officeart/2005/8/layout/default"/>
    <dgm:cxn modelId="{3BC328DE-55BD-455F-B6A3-3FEBEDE8104B}" type="presOf" srcId="{0311A4A0-B8BF-4BC0-BE87-D9B407C7B1F5}" destId="{BFC9F413-2A65-462C-B7E1-2CE873CE05AF}" srcOrd="0" destOrd="2" presId="urn:microsoft.com/office/officeart/2005/8/layout/default"/>
    <dgm:cxn modelId="{6AF12FE5-CC4A-4ADB-9B78-CAFF53176666}" type="presOf" srcId="{5607F258-9A7F-4428-B4FE-990EAF7CE426}" destId="{946C7239-E9E7-4B92-9EB4-2C4CA8C5A538}" srcOrd="0" destOrd="1" presId="urn:microsoft.com/office/officeart/2005/8/layout/default"/>
    <dgm:cxn modelId="{A9208D9A-E4E3-4216-BE38-01965E46660C}" type="presParOf" srcId="{11FC38FA-6DAE-4873-9DA0-F71B0A99EE97}" destId="{BFC9F413-2A65-462C-B7E1-2CE873CE05AF}" srcOrd="0" destOrd="0" presId="urn:microsoft.com/office/officeart/2005/8/layout/default"/>
    <dgm:cxn modelId="{DF8DADA5-7EB3-4381-8ABF-86078514799D}" type="presParOf" srcId="{11FC38FA-6DAE-4873-9DA0-F71B0A99EE97}" destId="{36DB7E0F-7093-4F53-98C0-ABC000972C5F}" srcOrd="1" destOrd="0" presId="urn:microsoft.com/office/officeart/2005/8/layout/default"/>
    <dgm:cxn modelId="{BD844303-51C8-4A2A-ADB3-B9D2699C543D}" type="presParOf" srcId="{11FC38FA-6DAE-4873-9DA0-F71B0A99EE97}" destId="{946C7239-E9E7-4B92-9EB4-2C4CA8C5A538}" srcOrd="2" destOrd="0" presId="urn:microsoft.com/office/officeart/2005/8/layout/default"/>
    <dgm:cxn modelId="{65AFD071-38AC-4C6E-B872-53B28DEA1CAC}" type="presParOf" srcId="{11FC38FA-6DAE-4873-9DA0-F71B0A99EE97}" destId="{9E8E4E9B-ECAF-4E4C-B599-1552C2F0B337}" srcOrd="3" destOrd="0" presId="urn:microsoft.com/office/officeart/2005/8/layout/default"/>
    <dgm:cxn modelId="{AA8E0D82-7FDE-4238-BBEF-5BF54735DAC4}" type="presParOf" srcId="{11FC38FA-6DAE-4873-9DA0-F71B0A99EE97}" destId="{8A6DF547-8CFA-421D-B5CB-9ED79AA7FE39}" srcOrd="4" destOrd="0" presId="urn:microsoft.com/office/officeart/2005/8/layout/default"/>
    <dgm:cxn modelId="{AF220F57-A390-4BC7-99F8-B113169D7604}" type="presParOf" srcId="{11FC38FA-6DAE-4873-9DA0-F71B0A99EE97}" destId="{DF679D27-2DCB-4F61-B13E-770DE33217BC}" srcOrd="5" destOrd="0" presId="urn:microsoft.com/office/officeart/2005/8/layout/default"/>
    <dgm:cxn modelId="{AB7C6DA9-1A00-4C64-848A-85671925A6CF}" type="presParOf" srcId="{11FC38FA-6DAE-4873-9DA0-F71B0A99EE97}" destId="{CB51298F-759B-4288-96A1-44315D99C3A8}" srcOrd="6" destOrd="0" presId="urn:microsoft.com/office/officeart/2005/8/layout/default"/>
    <dgm:cxn modelId="{9592BDB3-3C7F-46B7-A466-6518553F8B42}" type="presParOf" srcId="{11FC38FA-6DAE-4873-9DA0-F71B0A99EE97}" destId="{8B660138-B20F-4E54-896F-83CF3B7ACB21}" srcOrd="7" destOrd="0" presId="urn:microsoft.com/office/officeart/2005/8/layout/default"/>
    <dgm:cxn modelId="{5C1A8F78-04AA-4C87-A31B-D528545A5A85}" type="presParOf" srcId="{11FC38FA-6DAE-4873-9DA0-F71B0A99EE97}" destId="{5D5F8A52-DB06-4FBA-8656-8E7CDE87FBD8}"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8C53CA-DFD8-4561-A9FB-31C4E33464E4}" type="doc">
      <dgm:prSet loTypeId="urn:microsoft.com/office/officeart/2005/8/layout/list1" loCatId="list" qsTypeId="urn:microsoft.com/office/officeart/2005/8/quickstyle/3d1" qsCatId="3D" csTypeId="urn:microsoft.com/office/officeart/2005/8/colors/colorful2" csCatId="colorful" phldr="1"/>
      <dgm:spPr/>
      <dgm:t>
        <a:bodyPr/>
        <a:lstStyle/>
        <a:p>
          <a:endParaRPr lang="en-US"/>
        </a:p>
      </dgm:t>
    </dgm:pt>
    <dgm:pt modelId="{3DB74098-3840-4E86-88B6-093AE8BAFBE1}">
      <dgm:prSet/>
      <dgm:spPr/>
      <dgm:t>
        <a:bodyPr/>
        <a:lstStyle/>
        <a:p>
          <a:r>
            <a:rPr lang="en-US" dirty="0"/>
            <a:t>We can successfully use open-source data to make predictions regarding</a:t>
          </a:r>
        </a:p>
        <a:p>
          <a:r>
            <a:rPr lang="en-US" dirty="0"/>
            <a:t>the success rate of SpaceX launches. </a:t>
          </a:r>
        </a:p>
      </dgm:t>
    </dgm:pt>
    <dgm:pt modelId="{AA18B665-3F45-424D-A73E-F9E3CFE0C55D}" type="parTrans" cxnId="{AC4790E1-7945-4A4E-9411-0CE4A099E70D}">
      <dgm:prSet/>
      <dgm:spPr/>
      <dgm:t>
        <a:bodyPr/>
        <a:lstStyle/>
        <a:p>
          <a:endParaRPr lang="en-US"/>
        </a:p>
      </dgm:t>
    </dgm:pt>
    <dgm:pt modelId="{22DB999B-8CB5-4735-BA6E-5CD6A27DBF17}" type="sibTrans" cxnId="{AC4790E1-7945-4A4E-9411-0CE4A099E70D}">
      <dgm:prSet/>
      <dgm:spPr/>
      <dgm:t>
        <a:bodyPr/>
        <a:lstStyle/>
        <a:p>
          <a:endParaRPr lang="en-US"/>
        </a:p>
      </dgm:t>
    </dgm:pt>
    <dgm:pt modelId="{F2A790A4-157D-4C93-A612-D52FDFB2B42F}">
      <dgm:prSet/>
      <dgm:spPr/>
      <dgm:t>
        <a:bodyPr/>
        <a:lstStyle/>
        <a:p>
          <a:r>
            <a:rPr lang="en-US" dirty="0"/>
            <a:t>Top characteristics affecting the success of a launch are payload mass and orbit types.</a:t>
          </a:r>
        </a:p>
      </dgm:t>
    </dgm:pt>
    <dgm:pt modelId="{5797613D-1484-4F4C-9F27-1B1C4CED1EC9}" type="sibTrans" cxnId="{14057B90-AD3C-4E03-BE92-C47C5F8013A1}">
      <dgm:prSet/>
      <dgm:spPr/>
      <dgm:t>
        <a:bodyPr/>
        <a:lstStyle/>
        <a:p>
          <a:endParaRPr lang="en-US"/>
        </a:p>
      </dgm:t>
    </dgm:pt>
    <dgm:pt modelId="{53EA96BD-7715-474E-BA20-4A5EBB8DB3F5}" type="parTrans" cxnId="{14057B90-AD3C-4E03-BE92-C47C5F8013A1}">
      <dgm:prSet/>
      <dgm:spPr/>
      <dgm:t>
        <a:bodyPr/>
        <a:lstStyle/>
        <a:p>
          <a:endParaRPr lang="en-US"/>
        </a:p>
      </dgm:t>
    </dgm:pt>
    <dgm:pt modelId="{4A8B4BE9-D391-4670-A73C-86482AC0DDE3}">
      <dgm:prSet/>
      <dgm:spPr/>
      <dgm:t>
        <a:bodyPr/>
        <a:lstStyle/>
        <a:p>
          <a:r>
            <a:rPr lang="en-US" dirty="0"/>
            <a:t>Using accuracy tools built into our models we can quantify the accuracy of each model </a:t>
          </a:r>
        </a:p>
        <a:p>
          <a:r>
            <a:rPr lang="en-US" dirty="0"/>
            <a:t>with the data we have available.</a:t>
          </a:r>
        </a:p>
      </dgm:t>
    </dgm:pt>
    <dgm:pt modelId="{950AEA75-2230-47F2-B674-B558B63DF670}" type="sibTrans" cxnId="{878C6C98-D7EC-44B1-89E7-7A8C60666B51}">
      <dgm:prSet/>
      <dgm:spPr/>
      <dgm:t>
        <a:bodyPr/>
        <a:lstStyle/>
        <a:p>
          <a:endParaRPr lang="en-US"/>
        </a:p>
      </dgm:t>
    </dgm:pt>
    <dgm:pt modelId="{175C43A8-E03E-46A6-8568-0C9DB8753301}" type="parTrans" cxnId="{878C6C98-D7EC-44B1-89E7-7A8C60666B51}">
      <dgm:prSet/>
      <dgm:spPr/>
      <dgm:t>
        <a:bodyPr/>
        <a:lstStyle/>
        <a:p>
          <a:endParaRPr lang="en-US"/>
        </a:p>
      </dgm:t>
    </dgm:pt>
    <dgm:pt modelId="{6FBAE332-B4A4-4327-B5F3-A8B47B837200}">
      <dgm:prSet/>
      <dgm:spPr/>
      <dgm:t>
        <a:bodyPr/>
        <a:lstStyle/>
        <a:p>
          <a:r>
            <a:rPr lang="en-US" dirty="0"/>
            <a:t>Using machine learning models we can make strong predictions about the likelihood of</a:t>
          </a:r>
        </a:p>
        <a:p>
          <a:r>
            <a:rPr lang="en-US" dirty="0"/>
            <a:t>a flight’s success or failure rate. </a:t>
          </a:r>
        </a:p>
      </dgm:t>
    </dgm:pt>
    <dgm:pt modelId="{C4AF3763-681F-4C9E-9EAF-674CD4153366}" type="sibTrans" cxnId="{C5105289-FA18-4DBB-808C-1024DC6F7D82}">
      <dgm:prSet/>
      <dgm:spPr/>
      <dgm:t>
        <a:bodyPr/>
        <a:lstStyle/>
        <a:p>
          <a:endParaRPr lang="en-US"/>
        </a:p>
      </dgm:t>
    </dgm:pt>
    <dgm:pt modelId="{CC02DC85-0AA6-418E-B152-69A9D243C2EA}" type="parTrans" cxnId="{C5105289-FA18-4DBB-808C-1024DC6F7D82}">
      <dgm:prSet/>
      <dgm:spPr/>
      <dgm:t>
        <a:bodyPr/>
        <a:lstStyle/>
        <a:p>
          <a:endParaRPr lang="en-US"/>
        </a:p>
      </dgm:t>
    </dgm:pt>
    <dgm:pt modelId="{B78137F9-AB97-4A6A-B511-824D313D0B56}" type="pres">
      <dgm:prSet presAssocID="{638C53CA-DFD8-4561-A9FB-31C4E33464E4}" presName="linear" presStyleCnt="0">
        <dgm:presLayoutVars>
          <dgm:dir/>
          <dgm:animLvl val="lvl"/>
          <dgm:resizeHandles val="exact"/>
        </dgm:presLayoutVars>
      </dgm:prSet>
      <dgm:spPr/>
    </dgm:pt>
    <dgm:pt modelId="{249915AB-2377-4107-B93F-24DC12824B6A}" type="pres">
      <dgm:prSet presAssocID="{3DB74098-3840-4E86-88B6-093AE8BAFBE1}" presName="parentLin" presStyleCnt="0"/>
      <dgm:spPr/>
    </dgm:pt>
    <dgm:pt modelId="{0CA85429-BF6B-42CF-A1B2-2115DCFD9A7C}" type="pres">
      <dgm:prSet presAssocID="{3DB74098-3840-4E86-88B6-093AE8BAFBE1}" presName="parentLeftMargin" presStyleLbl="node1" presStyleIdx="0" presStyleCnt="4"/>
      <dgm:spPr/>
    </dgm:pt>
    <dgm:pt modelId="{16FFBD9D-C151-45F9-8426-17BC82754CD9}" type="pres">
      <dgm:prSet presAssocID="{3DB74098-3840-4E86-88B6-093AE8BAFBE1}" presName="parentText" presStyleLbl="node1" presStyleIdx="0" presStyleCnt="4" custScaleY="138104">
        <dgm:presLayoutVars>
          <dgm:chMax val="0"/>
          <dgm:bulletEnabled val="1"/>
        </dgm:presLayoutVars>
      </dgm:prSet>
      <dgm:spPr/>
    </dgm:pt>
    <dgm:pt modelId="{EAE2C865-C80E-4C13-BD25-468B40870B83}" type="pres">
      <dgm:prSet presAssocID="{3DB74098-3840-4E86-88B6-093AE8BAFBE1}" presName="negativeSpace" presStyleCnt="0"/>
      <dgm:spPr/>
    </dgm:pt>
    <dgm:pt modelId="{208DB51C-2602-4811-B568-F23BE7840830}" type="pres">
      <dgm:prSet presAssocID="{3DB74098-3840-4E86-88B6-093AE8BAFBE1}" presName="childText" presStyleLbl="conFgAcc1" presStyleIdx="0" presStyleCnt="4">
        <dgm:presLayoutVars>
          <dgm:bulletEnabled val="1"/>
        </dgm:presLayoutVars>
      </dgm:prSet>
      <dgm:spPr/>
    </dgm:pt>
    <dgm:pt modelId="{27A2AB36-93C5-4BCC-8E32-066BFC2FDC8B}" type="pres">
      <dgm:prSet presAssocID="{22DB999B-8CB5-4735-BA6E-5CD6A27DBF17}" presName="spaceBetweenRectangles" presStyleCnt="0"/>
      <dgm:spPr/>
    </dgm:pt>
    <dgm:pt modelId="{F3A261C0-9118-4440-BCE2-8F4027BBAE81}" type="pres">
      <dgm:prSet presAssocID="{F2A790A4-157D-4C93-A612-D52FDFB2B42F}" presName="parentLin" presStyleCnt="0"/>
      <dgm:spPr/>
    </dgm:pt>
    <dgm:pt modelId="{2C51D413-06BB-4DC3-BBE9-3A44975812C8}" type="pres">
      <dgm:prSet presAssocID="{F2A790A4-157D-4C93-A612-D52FDFB2B42F}" presName="parentLeftMargin" presStyleLbl="node1" presStyleIdx="0" presStyleCnt="4"/>
      <dgm:spPr/>
    </dgm:pt>
    <dgm:pt modelId="{58258F22-C9EF-4B22-B636-EDE5C050E230}" type="pres">
      <dgm:prSet presAssocID="{F2A790A4-157D-4C93-A612-D52FDFB2B42F}" presName="parentText" presStyleLbl="node1" presStyleIdx="1" presStyleCnt="4" custScaleY="110296">
        <dgm:presLayoutVars>
          <dgm:chMax val="0"/>
          <dgm:bulletEnabled val="1"/>
        </dgm:presLayoutVars>
      </dgm:prSet>
      <dgm:spPr/>
    </dgm:pt>
    <dgm:pt modelId="{D9409748-8E5B-4A20-91A0-C3A9428F87C4}" type="pres">
      <dgm:prSet presAssocID="{F2A790A4-157D-4C93-A612-D52FDFB2B42F}" presName="negativeSpace" presStyleCnt="0"/>
      <dgm:spPr/>
    </dgm:pt>
    <dgm:pt modelId="{8A85C948-29B5-4007-9CC7-A8E20C107288}" type="pres">
      <dgm:prSet presAssocID="{F2A790A4-157D-4C93-A612-D52FDFB2B42F}" presName="childText" presStyleLbl="conFgAcc1" presStyleIdx="1" presStyleCnt="4">
        <dgm:presLayoutVars>
          <dgm:bulletEnabled val="1"/>
        </dgm:presLayoutVars>
      </dgm:prSet>
      <dgm:spPr/>
    </dgm:pt>
    <dgm:pt modelId="{F37AF912-B33D-4050-9614-B04F48813855}" type="pres">
      <dgm:prSet presAssocID="{5797613D-1484-4F4C-9F27-1B1C4CED1EC9}" presName="spaceBetweenRectangles" presStyleCnt="0"/>
      <dgm:spPr/>
    </dgm:pt>
    <dgm:pt modelId="{9F7B872A-C99D-4C88-A55E-42BA4A63BAB1}" type="pres">
      <dgm:prSet presAssocID="{6FBAE332-B4A4-4327-B5F3-A8B47B837200}" presName="parentLin" presStyleCnt="0"/>
      <dgm:spPr/>
    </dgm:pt>
    <dgm:pt modelId="{B18414E8-F5CA-4FE6-8E26-35C7369E854F}" type="pres">
      <dgm:prSet presAssocID="{6FBAE332-B4A4-4327-B5F3-A8B47B837200}" presName="parentLeftMargin" presStyleLbl="node1" presStyleIdx="1" presStyleCnt="4"/>
      <dgm:spPr/>
    </dgm:pt>
    <dgm:pt modelId="{ACA3A6E0-4A13-4589-A2FA-15D03972A1F6}" type="pres">
      <dgm:prSet presAssocID="{6FBAE332-B4A4-4327-B5F3-A8B47B837200}" presName="parentText" presStyleLbl="node1" presStyleIdx="2" presStyleCnt="4" custScaleY="136876">
        <dgm:presLayoutVars>
          <dgm:chMax val="0"/>
          <dgm:bulletEnabled val="1"/>
        </dgm:presLayoutVars>
      </dgm:prSet>
      <dgm:spPr/>
    </dgm:pt>
    <dgm:pt modelId="{7E3DAC8C-45CF-41AB-AE85-73812A93C561}" type="pres">
      <dgm:prSet presAssocID="{6FBAE332-B4A4-4327-B5F3-A8B47B837200}" presName="negativeSpace" presStyleCnt="0"/>
      <dgm:spPr/>
    </dgm:pt>
    <dgm:pt modelId="{878A3284-F705-41B2-9FE2-44A81A12C48D}" type="pres">
      <dgm:prSet presAssocID="{6FBAE332-B4A4-4327-B5F3-A8B47B837200}" presName="childText" presStyleLbl="conFgAcc1" presStyleIdx="2" presStyleCnt="4">
        <dgm:presLayoutVars>
          <dgm:bulletEnabled val="1"/>
        </dgm:presLayoutVars>
      </dgm:prSet>
      <dgm:spPr/>
    </dgm:pt>
    <dgm:pt modelId="{05233CE8-CC3D-46D5-B925-82131539547E}" type="pres">
      <dgm:prSet presAssocID="{C4AF3763-681F-4C9E-9EAF-674CD4153366}" presName="spaceBetweenRectangles" presStyleCnt="0"/>
      <dgm:spPr/>
    </dgm:pt>
    <dgm:pt modelId="{C293DB8B-3E25-45AB-BDFF-FB4EAD5F6E23}" type="pres">
      <dgm:prSet presAssocID="{4A8B4BE9-D391-4670-A73C-86482AC0DDE3}" presName="parentLin" presStyleCnt="0"/>
      <dgm:spPr/>
    </dgm:pt>
    <dgm:pt modelId="{1CEE845B-537D-44A3-B597-AED262923578}" type="pres">
      <dgm:prSet presAssocID="{4A8B4BE9-D391-4670-A73C-86482AC0DDE3}" presName="parentLeftMargin" presStyleLbl="node1" presStyleIdx="2" presStyleCnt="4"/>
      <dgm:spPr/>
    </dgm:pt>
    <dgm:pt modelId="{0E01BC16-ACAF-47EF-9C4D-E10FA909C600}" type="pres">
      <dgm:prSet presAssocID="{4A8B4BE9-D391-4670-A73C-86482AC0DDE3}" presName="parentText" presStyleLbl="node1" presStyleIdx="3" presStyleCnt="4" custScaleY="132474">
        <dgm:presLayoutVars>
          <dgm:chMax val="0"/>
          <dgm:bulletEnabled val="1"/>
        </dgm:presLayoutVars>
      </dgm:prSet>
      <dgm:spPr/>
    </dgm:pt>
    <dgm:pt modelId="{2EEDE6FE-969B-402C-8874-97A2E6F60E4B}" type="pres">
      <dgm:prSet presAssocID="{4A8B4BE9-D391-4670-A73C-86482AC0DDE3}" presName="negativeSpace" presStyleCnt="0"/>
      <dgm:spPr/>
    </dgm:pt>
    <dgm:pt modelId="{638621A2-E495-425A-84DD-3D21695ACE86}" type="pres">
      <dgm:prSet presAssocID="{4A8B4BE9-D391-4670-A73C-86482AC0DDE3}" presName="childText" presStyleLbl="conFgAcc1" presStyleIdx="3" presStyleCnt="4">
        <dgm:presLayoutVars>
          <dgm:bulletEnabled val="1"/>
        </dgm:presLayoutVars>
      </dgm:prSet>
      <dgm:spPr/>
    </dgm:pt>
  </dgm:ptLst>
  <dgm:cxnLst>
    <dgm:cxn modelId="{635A6326-A0DF-4117-8171-57D425F3F4B5}" type="presOf" srcId="{F2A790A4-157D-4C93-A612-D52FDFB2B42F}" destId="{2C51D413-06BB-4DC3-BBE9-3A44975812C8}" srcOrd="0" destOrd="0" presId="urn:microsoft.com/office/officeart/2005/8/layout/list1"/>
    <dgm:cxn modelId="{90838930-44A8-4608-A1E7-4C5B6ED80113}" type="presOf" srcId="{6FBAE332-B4A4-4327-B5F3-A8B47B837200}" destId="{B18414E8-F5CA-4FE6-8E26-35C7369E854F}" srcOrd="0" destOrd="0" presId="urn:microsoft.com/office/officeart/2005/8/layout/list1"/>
    <dgm:cxn modelId="{9068E56F-D042-4697-A188-4164E89BC35B}" type="presOf" srcId="{3DB74098-3840-4E86-88B6-093AE8BAFBE1}" destId="{16FFBD9D-C151-45F9-8426-17BC82754CD9}" srcOrd="1" destOrd="0" presId="urn:microsoft.com/office/officeart/2005/8/layout/list1"/>
    <dgm:cxn modelId="{74FDA656-AB6E-4A21-A214-DD7C0DB5835D}" type="presOf" srcId="{4A8B4BE9-D391-4670-A73C-86482AC0DDE3}" destId="{0E01BC16-ACAF-47EF-9C4D-E10FA909C600}" srcOrd="1" destOrd="0" presId="urn:microsoft.com/office/officeart/2005/8/layout/list1"/>
    <dgm:cxn modelId="{9DBCF684-F443-4746-AA54-F3D382F3C5BE}" type="presOf" srcId="{6FBAE332-B4A4-4327-B5F3-A8B47B837200}" destId="{ACA3A6E0-4A13-4589-A2FA-15D03972A1F6}" srcOrd="1" destOrd="0" presId="urn:microsoft.com/office/officeart/2005/8/layout/list1"/>
    <dgm:cxn modelId="{C5105289-FA18-4DBB-808C-1024DC6F7D82}" srcId="{638C53CA-DFD8-4561-A9FB-31C4E33464E4}" destId="{6FBAE332-B4A4-4327-B5F3-A8B47B837200}" srcOrd="2" destOrd="0" parTransId="{CC02DC85-0AA6-418E-B152-69A9D243C2EA}" sibTransId="{C4AF3763-681F-4C9E-9EAF-674CD4153366}"/>
    <dgm:cxn modelId="{14057B90-AD3C-4E03-BE92-C47C5F8013A1}" srcId="{638C53CA-DFD8-4561-A9FB-31C4E33464E4}" destId="{F2A790A4-157D-4C93-A612-D52FDFB2B42F}" srcOrd="1" destOrd="0" parTransId="{53EA96BD-7715-474E-BA20-4A5EBB8DB3F5}" sibTransId="{5797613D-1484-4F4C-9F27-1B1C4CED1EC9}"/>
    <dgm:cxn modelId="{878C6C98-D7EC-44B1-89E7-7A8C60666B51}" srcId="{638C53CA-DFD8-4561-A9FB-31C4E33464E4}" destId="{4A8B4BE9-D391-4670-A73C-86482AC0DDE3}" srcOrd="3" destOrd="0" parTransId="{175C43A8-E03E-46A6-8568-0C9DB8753301}" sibTransId="{950AEA75-2230-47F2-B674-B558B63DF670}"/>
    <dgm:cxn modelId="{763A07BE-9EFD-4D90-9119-B358A1CE1017}" type="presOf" srcId="{3DB74098-3840-4E86-88B6-093AE8BAFBE1}" destId="{0CA85429-BF6B-42CF-A1B2-2115DCFD9A7C}" srcOrd="0" destOrd="0" presId="urn:microsoft.com/office/officeart/2005/8/layout/list1"/>
    <dgm:cxn modelId="{F23E40DE-452B-44DE-8F3B-EE33EAAEA0A7}" type="presOf" srcId="{F2A790A4-157D-4C93-A612-D52FDFB2B42F}" destId="{58258F22-C9EF-4B22-B636-EDE5C050E230}" srcOrd="1" destOrd="0" presId="urn:microsoft.com/office/officeart/2005/8/layout/list1"/>
    <dgm:cxn modelId="{AC4790E1-7945-4A4E-9411-0CE4A099E70D}" srcId="{638C53CA-DFD8-4561-A9FB-31C4E33464E4}" destId="{3DB74098-3840-4E86-88B6-093AE8BAFBE1}" srcOrd="0" destOrd="0" parTransId="{AA18B665-3F45-424D-A73E-F9E3CFE0C55D}" sibTransId="{22DB999B-8CB5-4735-BA6E-5CD6A27DBF17}"/>
    <dgm:cxn modelId="{7AF89BED-75CE-4941-9049-8FE458D66808}" type="presOf" srcId="{4A8B4BE9-D391-4670-A73C-86482AC0DDE3}" destId="{1CEE845B-537D-44A3-B597-AED262923578}" srcOrd="0" destOrd="0" presId="urn:microsoft.com/office/officeart/2005/8/layout/list1"/>
    <dgm:cxn modelId="{C25055F6-3FBF-4C97-A3F8-B1740BC90AE2}" type="presOf" srcId="{638C53CA-DFD8-4561-A9FB-31C4E33464E4}" destId="{B78137F9-AB97-4A6A-B511-824D313D0B56}" srcOrd="0" destOrd="0" presId="urn:microsoft.com/office/officeart/2005/8/layout/list1"/>
    <dgm:cxn modelId="{742C3864-81AC-4759-8296-CBD732E28CD7}" type="presParOf" srcId="{B78137F9-AB97-4A6A-B511-824D313D0B56}" destId="{249915AB-2377-4107-B93F-24DC12824B6A}" srcOrd="0" destOrd="0" presId="urn:microsoft.com/office/officeart/2005/8/layout/list1"/>
    <dgm:cxn modelId="{DE5960FD-6BD5-4B53-9D68-5EEFD00A219A}" type="presParOf" srcId="{249915AB-2377-4107-B93F-24DC12824B6A}" destId="{0CA85429-BF6B-42CF-A1B2-2115DCFD9A7C}" srcOrd="0" destOrd="0" presId="urn:microsoft.com/office/officeart/2005/8/layout/list1"/>
    <dgm:cxn modelId="{4694DEE3-46FD-41B6-A44B-947BD06DD915}" type="presParOf" srcId="{249915AB-2377-4107-B93F-24DC12824B6A}" destId="{16FFBD9D-C151-45F9-8426-17BC82754CD9}" srcOrd="1" destOrd="0" presId="urn:microsoft.com/office/officeart/2005/8/layout/list1"/>
    <dgm:cxn modelId="{F8A9C762-DD08-4BC1-9B26-064BC894FBAB}" type="presParOf" srcId="{B78137F9-AB97-4A6A-B511-824D313D0B56}" destId="{EAE2C865-C80E-4C13-BD25-468B40870B83}" srcOrd="1" destOrd="0" presId="urn:microsoft.com/office/officeart/2005/8/layout/list1"/>
    <dgm:cxn modelId="{40C2D6EE-B41E-4840-8CDE-E15B5ADAA3FA}" type="presParOf" srcId="{B78137F9-AB97-4A6A-B511-824D313D0B56}" destId="{208DB51C-2602-4811-B568-F23BE7840830}" srcOrd="2" destOrd="0" presId="urn:microsoft.com/office/officeart/2005/8/layout/list1"/>
    <dgm:cxn modelId="{AD385D9C-D98F-49A4-929F-B96E091F03F1}" type="presParOf" srcId="{B78137F9-AB97-4A6A-B511-824D313D0B56}" destId="{27A2AB36-93C5-4BCC-8E32-066BFC2FDC8B}" srcOrd="3" destOrd="0" presId="urn:microsoft.com/office/officeart/2005/8/layout/list1"/>
    <dgm:cxn modelId="{DBA2058F-66C9-4858-869D-D090EE30FB1F}" type="presParOf" srcId="{B78137F9-AB97-4A6A-B511-824D313D0B56}" destId="{F3A261C0-9118-4440-BCE2-8F4027BBAE81}" srcOrd="4" destOrd="0" presId="urn:microsoft.com/office/officeart/2005/8/layout/list1"/>
    <dgm:cxn modelId="{82B0A6D2-EDD2-4A8B-85C4-A07F901ACBC1}" type="presParOf" srcId="{F3A261C0-9118-4440-BCE2-8F4027BBAE81}" destId="{2C51D413-06BB-4DC3-BBE9-3A44975812C8}" srcOrd="0" destOrd="0" presId="urn:microsoft.com/office/officeart/2005/8/layout/list1"/>
    <dgm:cxn modelId="{3D95FEE9-6050-4EFD-B075-00AB9628B0AF}" type="presParOf" srcId="{F3A261C0-9118-4440-BCE2-8F4027BBAE81}" destId="{58258F22-C9EF-4B22-B636-EDE5C050E230}" srcOrd="1" destOrd="0" presId="urn:microsoft.com/office/officeart/2005/8/layout/list1"/>
    <dgm:cxn modelId="{52261CF7-2475-4DF7-B0CF-F27B4437E6C9}" type="presParOf" srcId="{B78137F9-AB97-4A6A-B511-824D313D0B56}" destId="{D9409748-8E5B-4A20-91A0-C3A9428F87C4}" srcOrd="5" destOrd="0" presId="urn:microsoft.com/office/officeart/2005/8/layout/list1"/>
    <dgm:cxn modelId="{77BA0894-F433-43D0-82E7-9950ABFC5DA4}" type="presParOf" srcId="{B78137F9-AB97-4A6A-B511-824D313D0B56}" destId="{8A85C948-29B5-4007-9CC7-A8E20C107288}" srcOrd="6" destOrd="0" presId="urn:microsoft.com/office/officeart/2005/8/layout/list1"/>
    <dgm:cxn modelId="{5E4FFD40-489A-4F0C-B720-6BF1BB299EA8}" type="presParOf" srcId="{B78137F9-AB97-4A6A-B511-824D313D0B56}" destId="{F37AF912-B33D-4050-9614-B04F48813855}" srcOrd="7" destOrd="0" presId="urn:microsoft.com/office/officeart/2005/8/layout/list1"/>
    <dgm:cxn modelId="{63E20C41-6401-476E-AE8C-1698B06DBCD9}" type="presParOf" srcId="{B78137F9-AB97-4A6A-B511-824D313D0B56}" destId="{9F7B872A-C99D-4C88-A55E-42BA4A63BAB1}" srcOrd="8" destOrd="0" presId="urn:microsoft.com/office/officeart/2005/8/layout/list1"/>
    <dgm:cxn modelId="{A99EEEE2-FD0A-4F9B-930F-6304F1066C70}" type="presParOf" srcId="{9F7B872A-C99D-4C88-A55E-42BA4A63BAB1}" destId="{B18414E8-F5CA-4FE6-8E26-35C7369E854F}" srcOrd="0" destOrd="0" presId="urn:microsoft.com/office/officeart/2005/8/layout/list1"/>
    <dgm:cxn modelId="{92D1E765-857F-423A-8C32-DDD4E10A3488}" type="presParOf" srcId="{9F7B872A-C99D-4C88-A55E-42BA4A63BAB1}" destId="{ACA3A6E0-4A13-4589-A2FA-15D03972A1F6}" srcOrd="1" destOrd="0" presId="urn:microsoft.com/office/officeart/2005/8/layout/list1"/>
    <dgm:cxn modelId="{E87749C4-E8A8-4EC2-B8B9-7D3EF422CF10}" type="presParOf" srcId="{B78137F9-AB97-4A6A-B511-824D313D0B56}" destId="{7E3DAC8C-45CF-41AB-AE85-73812A93C561}" srcOrd="9" destOrd="0" presId="urn:microsoft.com/office/officeart/2005/8/layout/list1"/>
    <dgm:cxn modelId="{C1FBBB51-B199-46C5-BB50-5B71F010B4E3}" type="presParOf" srcId="{B78137F9-AB97-4A6A-B511-824D313D0B56}" destId="{878A3284-F705-41B2-9FE2-44A81A12C48D}" srcOrd="10" destOrd="0" presId="urn:microsoft.com/office/officeart/2005/8/layout/list1"/>
    <dgm:cxn modelId="{0243D44F-AE13-4BE2-B148-260DA55B6340}" type="presParOf" srcId="{B78137F9-AB97-4A6A-B511-824D313D0B56}" destId="{05233CE8-CC3D-46D5-B925-82131539547E}" srcOrd="11" destOrd="0" presId="urn:microsoft.com/office/officeart/2005/8/layout/list1"/>
    <dgm:cxn modelId="{5AB4AD40-8CA8-4550-A811-510AAC5E5827}" type="presParOf" srcId="{B78137F9-AB97-4A6A-B511-824D313D0B56}" destId="{C293DB8B-3E25-45AB-BDFF-FB4EAD5F6E23}" srcOrd="12" destOrd="0" presId="urn:microsoft.com/office/officeart/2005/8/layout/list1"/>
    <dgm:cxn modelId="{5455A49C-D59E-48BB-A1DB-265C87DD68CC}" type="presParOf" srcId="{C293DB8B-3E25-45AB-BDFF-FB4EAD5F6E23}" destId="{1CEE845B-537D-44A3-B597-AED262923578}" srcOrd="0" destOrd="0" presId="urn:microsoft.com/office/officeart/2005/8/layout/list1"/>
    <dgm:cxn modelId="{422D826F-F1BA-4CA2-8287-C98F1CD1CD8B}" type="presParOf" srcId="{C293DB8B-3E25-45AB-BDFF-FB4EAD5F6E23}" destId="{0E01BC16-ACAF-47EF-9C4D-E10FA909C600}" srcOrd="1" destOrd="0" presId="urn:microsoft.com/office/officeart/2005/8/layout/list1"/>
    <dgm:cxn modelId="{35457C83-9CA7-46BD-AF2E-CCD368D97BF4}" type="presParOf" srcId="{B78137F9-AB97-4A6A-B511-824D313D0B56}" destId="{2EEDE6FE-969B-402C-8874-97A2E6F60E4B}" srcOrd="13" destOrd="0" presId="urn:microsoft.com/office/officeart/2005/8/layout/list1"/>
    <dgm:cxn modelId="{E536C870-1B48-4B17-BA46-2A7DDD024EB5}" type="presParOf" srcId="{B78137F9-AB97-4A6A-B511-824D313D0B56}" destId="{638621A2-E495-425A-84DD-3D21695ACE8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35920-877E-48EF-A8E6-760EB891C13A}">
      <dsp:nvSpPr>
        <dsp:cNvPr id="0" name=""/>
        <dsp:cNvSpPr/>
      </dsp:nvSpPr>
      <dsp:spPr>
        <a:xfrm>
          <a:off x="564387" y="1206"/>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4496BD-492D-4118-B985-FCF996CC881A}">
      <dsp:nvSpPr>
        <dsp:cNvPr id="0" name=""/>
        <dsp:cNvSpPr/>
      </dsp:nvSpPr>
      <dsp:spPr>
        <a:xfrm>
          <a:off x="564387" y="1698837"/>
          <a:ext cx="4315781" cy="2468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solidFill>
                <a:schemeClr val="accent3">
                  <a:lumMod val="25000"/>
                </a:schemeClr>
              </a:solidFill>
              <a:latin typeface="+mn-lt"/>
            </a:rPr>
            <a:t>Summary of methodologies</a:t>
          </a:r>
          <a:r>
            <a:rPr lang="en-US" sz="2400" kern="1200" dirty="0">
              <a:latin typeface="+mn-lt"/>
            </a:rPr>
            <a:t>:</a:t>
          </a:r>
        </a:p>
        <a:p>
          <a:pPr marL="0" lvl="0" indent="0" algn="l" defTabSz="1066800">
            <a:lnSpc>
              <a:spcPct val="100000"/>
            </a:lnSpc>
            <a:spcBef>
              <a:spcPct val="0"/>
            </a:spcBef>
            <a:spcAft>
              <a:spcPct val="35000"/>
            </a:spcAft>
            <a:buNone/>
            <a:defRPr b="1"/>
          </a:pPr>
          <a:r>
            <a:rPr lang="en-US" sz="1400" kern="1200" dirty="0"/>
            <a:t>For this project, we used web scraping to extract open-source data regarding SpaceX launch success. We then took various steps to clean and wrangle the data into its most effective format. Once that was completed, we performed various exploratory data analyses procedures to help identify relevant information. Once the data was prepared, we were able to feed it into various machine learning models to attempt to predict the success and failure rates of SpaceX launches. </a:t>
          </a:r>
        </a:p>
      </dsp:txBody>
      <dsp:txXfrm>
        <a:off x="564387" y="1698837"/>
        <a:ext cx="4315781" cy="2468087"/>
      </dsp:txXfrm>
    </dsp:sp>
    <dsp:sp modelId="{344B2ABC-0085-4FD9-8DB5-B74BB2C90577}">
      <dsp:nvSpPr>
        <dsp:cNvPr id="0" name=""/>
        <dsp:cNvSpPr/>
      </dsp:nvSpPr>
      <dsp:spPr>
        <a:xfrm>
          <a:off x="564387" y="4253951"/>
          <a:ext cx="4315781" cy="9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endParaRPr lang="en-US" sz="1700" kern="1200" dirty="0"/>
        </a:p>
      </dsp:txBody>
      <dsp:txXfrm>
        <a:off x="564387" y="4253951"/>
        <a:ext cx="4315781" cy="96180"/>
      </dsp:txXfrm>
    </dsp:sp>
    <dsp:sp modelId="{37933FC2-ACBA-4ECC-95B5-561D7F5ACFDA}">
      <dsp:nvSpPr>
        <dsp:cNvPr id="0" name=""/>
        <dsp:cNvSpPr/>
      </dsp:nvSpPr>
      <dsp:spPr>
        <a:xfrm>
          <a:off x="5635430" y="1206"/>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DEFA92-82E0-4C46-867D-9DF5DDAD3095}">
      <dsp:nvSpPr>
        <dsp:cNvPr id="0" name=""/>
        <dsp:cNvSpPr/>
      </dsp:nvSpPr>
      <dsp:spPr>
        <a:xfrm>
          <a:off x="5635430" y="1698837"/>
          <a:ext cx="4315781" cy="2468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dirty="0">
              <a:solidFill>
                <a:schemeClr val="accent3">
                  <a:lumMod val="25000"/>
                </a:schemeClr>
              </a:solidFill>
              <a:latin typeface="+mn-lt"/>
            </a:rPr>
            <a:t>Summary of all results:</a:t>
          </a:r>
        </a:p>
        <a:p>
          <a:pPr marL="0" lvl="0" indent="0" algn="l" defTabSz="1066800">
            <a:lnSpc>
              <a:spcPct val="100000"/>
            </a:lnSpc>
            <a:spcBef>
              <a:spcPct val="0"/>
            </a:spcBef>
            <a:spcAft>
              <a:spcPct val="35000"/>
            </a:spcAft>
            <a:buNone/>
            <a:defRPr b="1"/>
          </a:pPr>
          <a:r>
            <a:rPr lang="en-US" sz="1400" kern="1200" dirty="0">
              <a:solidFill>
                <a:schemeClr val="accent3">
                  <a:lumMod val="25000"/>
                </a:schemeClr>
              </a:solidFill>
              <a:latin typeface="+mn-lt"/>
            </a:rPr>
            <a:t>This project was able to create a Decision Tree Classifier model that recorded 94% accuracy on available data. A series of SQL and graphing queries provided us with an excellent framework to support our findings, and an interactive map with launch integrated launch information allows the user to explore the data on their own. </a:t>
          </a:r>
          <a:endParaRPr lang="en-US" sz="1400" kern="1200" dirty="0">
            <a:latin typeface="+mn-lt"/>
          </a:endParaRPr>
        </a:p>
      </dsp:txBody>
      <dsp:txXfrm>
        <a:off x="5635430" y="1698837"/>
        <a:ext cx="4315781" cy="2468087"/>
      </dsp:txXfrm>
    </dsp:sp>
    <dsp:sp modelId="{87884C3B-3983-4112-93A4-4865309E3DC5}">
      <dsp:nvSpPr>
        <dsp:cNvPr id="0" name=""/>
        <dsp:cNvSpPr/>
      </dsp:nvSpPr>
      <dsp:spPr>
        <a:xfrm>
          <a:off x="5664907" y="4253951"/>
          <a:ext cx="4315781" cy="96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endParaRPr lang="en-US" sz="1700" kern="1200" dirty="0"/>
        </a:p>
      </dsp:txBody>
      <dsp:txXfrm>
        <a:off x="5664907" y="4253951"/>
        <a:ext cx="4315781" cy="96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35920-877E-48EF-A8E6-760EB891C13A}">
      <dsp:nvSpPr>
        <dsp:cNvPr id="0" name=""/>
        <dsp:cNvSpPr/>
      </dsp:nvSpPr>
      <dsp:spPr>
        <a:xfrm>
          <a:off x="559800" y="6841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4496BD-492D-4118-B985-FCF996CC881A}">
      <dsp:nvSpPr>
        <dsp:cNvPr id="0" name=""/>
        <dsp:cNvSpPr/>
      </dsp:nvSpPr>
      <dsp:spPr>
        <a:xfrm>
          <a:off x="559800" y="176163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kern="1200" dirty="0"/>
            <a:t>Project background and context:</a:t>
          </a:r>
        </a:p>
      </dsp:txBody>
      <dsp:txXfrm>
        <a:off x="559800" y="1761638"/>
        <a:ext cx="4320000" cy="648000"/>
      </dsp:txXfrm>
    </dsp:sp>
    <dsp:sp modelId="{344B2ABC-0085-4FD9-8DB5-B74BB2C90577}">
      <dsp:nvSpPr>
        <dsp:cNvPr id="0" name=""/>
        <dsp:cNvSpPr/>
      </dsp:nvSpPr>
      <dsp:spPr>
        <a:xfrm>
          <a:off x="559800" y="2493928"/>
          <a:ext cx="4320000" cy="1788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t>Our goal is to predict if the Falcon 9 first stage will land successfully. SpaceX advertises Falcon 9 rocket launches on its website with a cost of 62 million dollars; other providers cost upward of 165 million dollars each. Much of the savings is because SpaceX can reuse the first stage; if we can determine if the first stage will land, we can determine the cost of a launch. This information can be used if a competing company wants to bid against SpaceX for a rocket launch</a:t>
          </a:r>
          <a:r>
            <a:rPr lang="en-US" sz="1400" b="1" i="0" kern="1200" dirty="0"/>
            <a:t>.</a:t>
          </a:r>
          <a:endParaRPr lang="en-US" sz="1400" b="1" kern="1200" dirty="0"/>
        </a:p>
      </dsp:txBody>
      <dsp:txXfrm>
        <a:off x="559800" y="2493928"/>
        <a:ext cx="4320000" cy="1788994"/>
      </dsp:txXfrm>
    </dsp:sp>
    <dsp:sp modelId="{37933FC2-ACBA-4ECC-95B5-561D7F5ACFDA}">
      <dsp:nvSpPr>
        <dsp:cNvPr id="0" name=""/>
        <dsp:cNvSpPr/>
      </dsp:nvSpPr>
      <dsp:spPr>
        <a:xfrm>
          <a:off x="5635800" y="6841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DEFA92-82E0-4C46-867D-9DF5DDAD3095}">
      <dsp:nvSpPr>
        <dsp:cNvPr id="0" name=""/>
        <dsp:cNvSpPr/>
      </dsp:nvSpPr>
      <dsp:spPr>
        <a:xfrm>
          <a:off x="5635800" y="176163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kern="1200"/>
            <a:t>Problems you want to answer:</a:t>
          </a:r>
        </a:p>
      </dsp:txBody>
      <dsp:txXfrm>
        <a:off x="5635800" y="1761638"/>
        <a:ext cx="4320000" cy="648000"/>
      </dsp:txXfrm>
    </dsp:sp>
    <dsp:sp modelId="{87884C3B-3983-4112-93A4-4865309E3DC5}">
      <dsp:nvSpPr>
        <dsp:cNvPr id="0" name=""/>
        <dsp:cNvSpPr/>
      </dsp:nvSpPr>
      <dsp:spPr>
        <a:xfrm>
          <a:off x="5635800" y="2493928"/>
          <a:ext cx="4320000" cy="1788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t>What data is available?</a:t>
          </a:r>
        </a:p>
        <a:p>
          <a:pPr marL="0" lvl="0" indent="0" algn="l" defTabSz="622300">
            <a:lnSpc>
              <a:spcPct val="90000"/>
            </a:lnSpc>
            <a:spcBef>
              <a:spcPct val="0"/>
            </a:spcBef>
            <a:spcAft>
              <a:spcPct val="35000"/>
            </a:spcAft>
            <a:buNone/>
          </a:pPr>
          <a:r>
            <a:rPr lang="en-US" sz="1400" b="1" kern="1200" dirty="0"/>
            <a:t>What characteristics affect the successful landing of a rocket?</a:t>
          </a:r>
        </a:p>
        <a:p>
          <a:pPr marL="0" lvl="0" indent="0" algn="l" defTabSz="622300">
            <a:lnSpc>
              <a:spcPct val="90000"/>
            </a:lnSpc>
            <a:spcBef>
              <a:spcPct val="0"/>
            </a:spcBef>
            <a:spcAft>
              <a:spcPct val="35000"/>
            </a:spcAft>
            <a:buNone/>
          </a:pPr>
          <a:r>
            <a:rPr lang="en-US" sz="1400" b="1" kern="1200" dirty="0"/>
            <a:t>Can we predict if a launch will be successful or not?</a:t>
          </a:r>
        </a:p>
        <a:p>
          <a:pPr marL="0" lvl="0" indent="0" algn="l" defTabSz="622300">
            <a:lnSpc>
              <a:spcPct val="90000"/>
            </a:lnSpc>
            <a:spcBef>
              <a:spcPct val="0"/>
            </a:spcBef>
            <a:spcAft>
              <a:spcPct val="35000"/>
            </a:spcAft>
            <a:buNone/>
          </a:pPr>
          <a:r>
            <a:rPr lang="en-US" sz="1400" b="1" kern="1200" dirty="0"/>
            <a:t>How accurate are our predictions?</a:t>
          </a:r>
        </a:p>
      </dsp:txBody>
      <dsp:txXfrm>
        <a:off x="5635800" y="2493928"/>
        <a:ext cx="4320000" cy="1788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9F413-2A65-462C-B7E1-2CE873CE05AF}">
      <dsp:nvSpPr>
        <dsp:cNvPr id="0" name=""/>
        <dsp:cNvSpPr/>
      </dsp:nvSpPr>
      <dsp:spPr>
        <a:xfrm>
          <a:off x="0" y="553397"/>
          <a:ext cx="3157755" cy="18946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Data collection methodology</a:t>
          </a:r>
        </a:p>
        <a:p>
          <a:pPr marL="171450" lvl="1" indent="-171450" algn="l" defTabSz="844550">
            <a:lnSpc>
              <a:spcPct val="90000"/>
            </a:lnSpc>
            <a:spcBef>
              <a:spcPct val="0"/>
            </a:spcBef>
            <a:spcAft>
              <a:spcPct val="15000"/>
            </a:spcAft>
            <a:buChar char="•"/>
          </a:pPr>
          <a:r>
            <a:rPr lang="en-US" sz="1900" kern="1200"/>
            <a:t>Request to the SpaceX API</a:t>
          </a:r>
        </a:p>
        <a:p>
          <a:pPr marL="171450" lvl="1" indent="-171450" algn="l" defTabSz="844550">
            <a:lnSpc>
              <a:spcPct val="90000"/>
            </a:lnSpc>
            <a:spcBef>
              <a:spcPct val="0"/>
            </a:spcBef>
            <a:spcAft>
              <a:spcPct val="15000"/>
            </a:spcAft>
            <a:buChar char="•"/>
          </a:pPr>
          <a:r>
            <a:rPr lang="en-US" sz="1900" kern="1200"/>
            <a:t>Data scraping (Wikipedia)</a:t>
          </a:r>
        </a:p>
      </dsp:txBody>
      <dsp:txXfrm>
        <a:off x="0" y="553397"/>
        <a:ext cx="3157755" cy="1894653"/>
      </dsp:txXfrm>
    </dsp:sp>
    <dsp:sp modelId="{946C7239-E9E7-4B92-9EB4-2C4CA8C5A538}">
      <dsp:nvSpPr>
        <dsp:cNvPr id="0" name=""/>
        <dsp:cNvSpPr/>
      </dsp:nvSpPr>
      <dsp:spPr>
        <a:xfrm>
          <a:off x="3473530" y="553397"/>
          <a:ext cx="3157755" cy="18946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Perform data wrangling</a:t>
          </a:r>
        </a:p>
        <a:p>
          <a:pPr marL="171450" lvl="1" indent="-171450" algn="l" defTabSz="844550">
            <a:lnSpc>
              <a:spcPct val="90000"/>
            </a:lnSpc>
            <a:spcBef>
              <a:spcPct val="0"/>
            </a:spcBef>
            <a:spcAft>
              <a:spcPct val="15000"/>
            </a:spcAft>
            <a:buChar char="•"/>
          </a:pPr>
          <a:r>
            <a:rPr lang="en-US" sz="1900" kern="1200"/>
            <a:t>Identify missing, numeric, and categorical values</a:t>
          </a:r>
        </a:p>
        <a:p>
          <a:pPr marL="171450" lvl="1" indent="-171450" algn="l" defTabSz="844550">
            <a:lnSpc>
              <a:spcPct val="90000"/>
            </a:lnSpc>
            <a:spcBef>
              <a:spcPct val="0"/>
            </a:spcBef>
            <a:spcAft>
              <a:spcPct val="15000"/>
            </a:spcAft>
            <a:buChar char="•"/>
          </a:pPr>
          <a:r>
            <a:rPr lang="en-US" sz="1900" kern="1200"/>
            <a:t>Create a landing outcome label</a:t>
          </a:r>
        </a:p>
      </dsp:txBody>
      <dsp:txXfrm>
        <a:off x="3473530" y="553397"/>
        <a:ext cx="3157755" cy="1894653"/>
      </dsp:txXfrm>
    </dsp:sp>
    <dsp:sp modelId="{8A6DF547-8CFA-421D-B5CB-9ED79AA7FE39}">
      <dsp:nvSpPr>
        <dsp:cNvPr id="0" name=""/>
        <dsp:cNvSpPr/>
      </dsp:nvSpPr>
      <dsp:spPr>
        <a:xfrm>
          <a:off x="6947061" y="553397"/>
          <a:ext cx="3157755" cy="18946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Perform exploratory data analysis (EDA) using visualization and SQL</a:t>
          </a:r>
        </a:p>
      </dsp:txBody>
      <dsp:txXfrm>
        <a:off x="6947061" y="553397"/>
        <a:ext cx="3157755" cy="1894653"/>
      </dsp:txXfrm>
    </dsp:sp>
    <dsp:sp modelId="{CB51298F-759B-4288-96A1-44315D99C3A8}">
      <dsp:nvSpPr>
        <dsp:cNvPr id="0" name=""/>
        <dsp:cNvSpPr/>
      </dsp:nvSpPr>
      <dsp:spPr>
        <a:xfrm>
          <a:off x="1736765" y="2763826"/>
          <a:ext cx="3157755" cy="18946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Perform interactive visual analytics using Folium and Plotly Dash</a:t>
          </a:r>
        </a:p>
      </dsp:txBody>
      <dsp:txXfrm>
        <a:off x="1736765" y="2763826"/>
        <a:ext cx="3157755" cy="1894653"/>
      </dsp:txXfrm>
    </dsp:sp>
    <dsp:sp modelId="{5D5F8A52-DB06-4FBA-8656-8E7CDE87FBD8}">
      <dsp:nvSpPr>
        <dsp:cNvPr id="0" name=""/>
        <dsp:cNvSpPr/>
      </dsp:nvSpPr>
      <dsp:spPr>
        <a:xfrm>
          <a:off x="5210296" y="2763826"/>
          <a:ext cx="3157755" cy="18946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Perform predictive analysis using machine learning models</a:t>
          </a:r>
        </a:p>
      </dsp:txBody>
      <dsp:txXfrm>
        <a:off x="5210296" y="2763826"/>
        <a:ext cx="3157755" cy="18946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DB51C-2602-4811-B568-F23BE7840830}">
      <dsp:nvSpPr>
        <dsp:cNvPr id="0" name=""/>
        <dsp:cNvSpPr/>
      </dsp:nvSpPr>
      <dsp:spPr>
        <a:xfrm>
          <a:off x="0" y="984795"/>
          <a:ext cx="10515600" cy="378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6FFBD9D-C151-45F9-8426-17BC82754CD9}">
      <dsp:nvSpPr>
        <dsp:cNvPr id="0" name=""/>
        <dsp:cNvSpPr/>
      </dsp:nvSpPr>
      <dsp:spPr>
        <a:xfrm>
          <a:off x="525780" y="594670"/>
          <a:ext cx="7360920" cy="611524"/>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We can successfully use open-source data to make predictions regarding</a:t>
          </a:r>
        </a:p>
        <a:p>
          <a:pPr marL="0" lvl="0" indent="0" algn="l" defTabSz="666750">
            <a:lnSpc>
              <a:spcPct val="90000"/>
            </a:lnSpc>
            <a:spcBef>
              <a:spcPct val="0"/>
            </a:spcBef>
            <a:spcAft>
              <a:spcPct val="35000"/>
            </a:spcAft>
            <a:buNone/>
          </a:pPr>
          <a:r>
            <a:rPr lang="en-US" sz="1500" kern="1200" dirty="0"/>
            <a:t>the success rate of SpaceX launches. </a:t>
          </a:r>
        </a:p>
      </dsp:txBody>
      <dsp:txXfrm>
        <a:off x="555632" y="624522"/>
        <a:ext cx="7301216" cy="551820"/>
      </dsp:txXfrm>
    </dsp:sp>
    <dsp:sp modelId="{8A85C948-29B5-4007-9CC7-A8E20C107288}">
      <dsp:nvSpPr>
        <dsp:cNvPr id="0" name=""/>
        <dsp:cNvSpPr/>
      </dsp:nvSpPr>
      <dsp:spPr>
        <a:xfrm>
          <a:off x="0" y="1710785"/>
          <a:ext cx="10515600" cy="378000"/>
        </a:xfrm>
        <a:prstGeom prst="rect">
          <a:avLst/>
        </a:prstGeom>
        <a:solidFill>
          <a:schemeClr val="lt1">
            <a:alpha val="90000"/>
            <a:hueOff val="0"/>
            <a:satOff val="0"/>
            <a:lumOff val="0"/>
            <a:alphaOff val="0"/>
          </a:schemeClr>
        </a:solidFill>
        <a:ln w="6350" cap="flat" cmpd="sng" algn="ctr">
          <a:solidFill>
            <a:schemeClr val="accent2">
              <a:hueOff val="-485121"/>
              <a:satOff val="-27976"/>
              <a:lumOff val="287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8258F22-C9EF-4B22-B636-EDE5C050E230}">
      <dsp:nvSpPr>
        <dsp:cNvPr id="0" name=""/>
        <dsp:cNvSpPr/>
      </dsp:nvSpPr>
      <dsp:spPr>
        <a:xfrm>
          <a:off x="525780" y="1443795"/>
          <a:ext cx="7360920" cy="488390"/>
        </a:xfrm>
        <a:prstGeom prst="round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Top characteristics affecting the success of a launch are payload mass and orbit types.</a:t>
          </a:r>
        </a:p>
      </dsp:txBody>
      <dsp:txXfrm>
        <a:off x="549621" y="1467636"/>
        <a:ext cx="7313238" cy="440708"/>
      </dsp:txXfrm>
    </dsp:sp>
    <dsp:sp modelId="{878A3284-F705-41B2-9FE2-44A81A12C48D}">
      <dsp:nvSpPr>
        <dsp:cNvPr id="0" name=""/>
        <dsp:cNvSpPr/>
      </dsp:nvSpPr>
      <dsp:spPr>
        <a:xfrm>
          <a:off x="0" y="2554472"/>
          <a:ext cx="10515600" cy="378000"/>
        </a:xfrm>
        <a:prstGeom prst="rect">
          <a:avLst/>
        </a:prstGeom>
        <a:solidFill>
          <a:schemeClr val="lt1">
            <a:alpha val="90000"/>
            <a:hueOff val="0"/>
            <a:satOff val="0"/>
            <a:lumOff val="0"/>
            <a:alphaOff val="0"/>
          </a:schemeClr>
        </a:solidFill>
        <a:ln w="6350" cap="flat" cmpd="sng" algn="ctr">
          <a:solidFill>
            <a:schemeClr val="accent2">
              <a:hueOff val="-970242"/>
              <a:satOff val="-55952"/>
              <a:lumOff val="575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CA3A6E0-4A13-4589-A2FA-15D03972A1F6}">
      <dsp:nvSpPr>
        <dsp:cNvPr id="0" name=""/>
        <dsp:cNvSpPr/>
      </dsp:nvSpPr>
      <dsp:spPr>
        <a:xfrm>
          <a:off x="525780" y="2169785"/>
          <a:ext cx="7360920" cy="606086"/>
        </a:xfrm>
        <a:prstGeom prst="round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Using machine learning models we can make strong predictions about the likelihood of</a:t>
          </a:r>
        </a:p>
        <a:p>
          <a:pPr marL="0" lvl="0" indent="0" algn="l" defTabSz="666750">
            <a:lnSpc>
              <a:spcPct val="90000"/>
            </a:lnSpc>
            <a:spcBef>
              <a:spcPct val="0"/>
            </a:spcBef>
            <a:spcAft>
              <a:spcPct val="35000"/>
            </a:spcAft>
            <a:buNone/>
          </a:pPr>
          <a:r>
            <a:rPr lang="en-US" sz="1500" kern="1200" dirty="0"/>
            <a:t>a flight’s success or failure rate. </a:t>
          </a:r>
        </a:p>
      </dsp:txBody>
      <dsp:txXfrm>
        <a:off x="555367" y="2199372"/>
        <a:ext cx="7301746" cy="546912"/>
      </dsp:txXfrm>
    </dsp:sp>
    <dsp:sp modelId="{638621A2-E495-425A-84DD-3D21695ACE86}">
      <dsp:nvSpPr>
        <dsp:cNvPr id="0" name=""/>
        <dsp:cNvSpPr/>
      </dsp:nvSpPr>
      <dsp:spPr>
        <a:xfrm>
          <a:off x="0" y="3378667"/>
          <a:ext cx="10515600" cy="378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E01BC16-ACAF-47EF-9C4D-E10FA909C600}">
      <dsp:nvSpPr>
        <dsp:cNvPr id="0" name=""/>
        <dsp:cNvSpPr/>
      </dsp:nvSpPr>
      <dsp:spPr>
        <a:xfrm>
          <a:off x="525780" y="3013472"/>
          <a:ext cx="7360920" cy="586594"/>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Using accuracy tools built into our models we can quantify the accuracy of each model </a:t>
          </a:r>
        </a:p>
        <a:p>
          <a:pPr marL="0" lvl="0" indent="0" algn="l" defTabSz="666750">
            <a:lnSpc>
              <a:spcPct val="90000"/>
            </a:lnSpc>
            <a:spcBef>
              <a:spcPct val="0"/>
            </a:spcBef>
            <a:spcAft>
              <a:spcPct val="35000"/>
            </a:spcAft>
            <a:buNone/>
          </a:pPr>
          <a:r>
            <a:rPr lang="en-US" sz="1500" kern="1200" dirty="0"/>
            <a:t>with the data we have available.</a:t>
          </a:r>
        </a:p>
      </dsp:txBody>
      <dsp:txXfrm>
        <a:off x="554415" y="3042107"/>
        <a:ext cx="7303650" cy="52932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835523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88225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https://github.com/cahills9/Applied-Data-Science-Capstone/blob/b7a221690da6aae5a11e1e35f3cb6b51ed1ee993/Week%20One:%20Data%20Collection%20API.ipynb</a:t>
            </a:r>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573084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https://github.com/cahills9/Applied-Data-Science-Capstone/blob/main/Week%20One:%20Data%20Collection%20with%20Web%20Scraping.ipynb</a:t>
            </a:r>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542340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https://github.com/cahills9/Applied-Data-Science-Capstone/blob/main/Week%20One:%20EDA.ipynb</a:t>
            </a:r>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159884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https://github.com/cahills9/Applied-Data-Science-Capstone/blob/main/Week%20Two:%20EDA%20with%20Data%20Visualization.ipynb</a:t>
            </a:r>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204521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https://github.com/cahills9/Applied-Data-Science-Capstone/blob/main/Week%20Two:%20EDA%20with%20SQL.ipynb</a:t>
            </a:r>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579244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https://github.com/cahills9/Applied-Data-Science-Capstone/blob/main/Week%20Three:%20Visual%20Analytics%20with%20Folium.ipynb</a:t>
            </a:r>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4242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https://github.com/cahills9/Applied-Data-Science-Capstone/blob/main/Week%20Four:%20Machine%20Learning%20Prediction.ipynb</a:t>
            </a:r>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56655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39902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3233480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883C-3A8D-4353-B0F7-8444893ECC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65F6B2-C4FE-4170-BEC3-4CDB1184D1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2D079D-D528-4AAE-AF5E-397371557540}"/>
              </a:ext>
            </a:extLst>
          </p:cNvPr>
          <p:cNvSpPr>
            <a:spLocks noGrp="1"/>
          </p:cNvSpPr>
          <p:nvPr>
            <p:ph type="dt" sz="half" idx="10"/>
          </p:nvPr>
        </p:nvSpPr>
        <p:spPr/>
        <p:txBody>
          <a:bodyPr/>
          <a:lstStyle/>
          <a:p>
            <a:fld id="{3BBDDB7B-D184-4F1A-B4A9-F3074C180058}" type="datetimeFigureOut">
              <a:rPr lang="en-US" smtClean="0"/>
              <a:t>3/23/2022</a:t>
            </a:fld>
            <a:endParaRPr lang="en-US"/>
          </a:p>
        </p:txBody>
      </p:sp>
      <p:sp>
        <p:nvSpPr>
          <p:cNvPr id="5" name="Footer Placeholder 4">
            <a:extLst>
              <a:ext uri="{FF2B5EF4-FFF2-40B4-BE49-F238E27FC236}">
                <a16:creationId xmlns:a16="http://schemas.microsoft.com/office/drawing/2014/main" id="{0630F802-C748-4E55-B465-E4BC44E3A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9F2BB-E50C-412D-9C6C-9F55ABA0D16B}"/>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37922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8123-B87C-488D-AE44-42F8BD9105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B3DA6-0EF9-490C-A4BF-AF05AF83B4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C8CBE-067C-4D5C-BC4B-1B04DD8859E8}"/>
              </a:ext>
            </a:extLst>
          </p:cNvPr>
          <p:cNvSpPr>
            <a:spLocks noGrp="1"/>
          </p:cNvSpPr>
          <p:nvPr>
            <p:ph type="dt" sz="half" idx="10"/>
          </p:nvPr>
        </p:nvSpPr>
        <p:spPr/>
        <p:txBody>
          <a:bodyPr/>
          <a:lstStyle/>
          <a:p>
            <a:fld id="{48A87A34-81AB-432B-8DAE-1953F412C126}" type="datetimeFigureOut">
              <a:rPr lang="en-US" smtClean="0"/>
              <a:pPr/>
              <a:t>3/23/2022</a:t>
            </a:fld>
            <a:endParaRPr lang="en-US" dirty="0"/>
          </a:p>
        </p:txBody>
      </p:sp>
      <p:sp>
        <p:nvSpPr>
          <p:cNvPr id="5" name="Footer Placeholder 4">
            <a:extLst>
              <a:ext uri="{FF2B5EF4-FFF2-40B4-BE49-F238E27FC236}">
                <a16:creationId xmlns:a16="http://schemas.microsoft.com/office/drawing/2014/main" id="{256739DB-41B4-4FF8-9E19-590ED85087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8FD05B-C65F-4C9F-AC6D-3065E44207B1}"/>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903989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9B50D-F305-476A-A173-6D27C30A0E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6EA699-3B3F-437F-A076-48FC6C463B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3FD1F-B2C2-469B-A1E9-EEDE5C8A5E25}"/>
              </a:ext>
            </a:extLst>
          </p:cNvPr>
          <p:cNvSpPr>
            <a:spLocks noGrp="1"/>
          </p:cNvSpPr>
          <p:nvPr>
            <p:ph type="dt" sz="half" idx="10"/>
          </p:nvPr>
        </p:nvSpPr>
        <p:spPr/>
        <p:txBody>
          <a:bodyPr/>
          <a:lstStyle/>
          <a:p>
            <a:fld id="{5E4E5C39-FE1E-4048-9E78-68F07A4195FB}" type="datetimeFigureOut">
              <a:rPr lang="en-US" smtClean="0"/>
              <a:t>3/23/2022</a:t>
            </a:fld>
            <a:endParaRPr lang="en-US"/>
          </a:p>
        </p:txBody>
      </p:sp>
      <p:sp>
        <p:nvSpPr>
          <p:cNvPr id="5" name="Footer Placeholder 4">
            <a:extLst>
              <a:ext uri="{FF2B5EF4-FFF2-40B4-BE49-F238E27FC236}">
                <a16:creationId xmlns:a16="http://schemas.microsoft.com/office/drawing/2014/main" id="{BC82AD54-3E19-42D7-A825-9C8A7BC9F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B65BD-CC57-49FA-8EE1-1DDA96AE986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348003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A773-E36D-4F32-AC8B-D5F353812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CA9223-19CA-411C-928A-2E37094B26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591BD-947E-4589-B71D-DE29CF8C2D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F5B439-582D-457B-95D1-AABBA725B6EE}"/>
              </a:ext>
            </a:extLst>
          </p:cNvPr>
          <p:cNvSpPr>
            <a:spLocks noGrp="1"/>
          </p:cNvSpPr>
          <p:nvPr>
            <p:ph type="dt" sz="half" idx="10"/>
          </p:nvPr>
        </p:nvSpPr>
        <p:spPr/>
        <p:txBody>
          <a:bodyPr/>
          <a:lstStyle/>
          <a:p>
            <a:fld id="{48A87A34-81AB-432B-8DAE-1953F412C126}" type="datetimeFigureOut">
              <a:rPr lang="en-US" smtClean="0"/>
              <a:pPr/>
              <a:t>3/23/2022</a:t>
            </a:fld>
            <a:endParaRPr lang="en-US" dirty="0"/>
          </a:p>
        </p:txBody>
      </p:sp>
      <p:sp>
        <p:nvSpPr>
          <p:cNvPr id="6" name="Footer Placeholder 5">
            <a:extLst>
              <a:ext uri="{FF2B5EF4-FFF2-40B4-BE49-F238E27FC236}">
                <a16:creationId xmlns:a16="http://schemas.microsoft.com/office/drawing/2014/main" id="{1861F92B-BE01-43CF-9F96-78F2ADA196C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5B76BF-7B65-4AA8-82D3-BA3AAF2C7A8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8427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3CBD-4234-4430-9C4F-5164CA8F70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7388FC-240D-41B9-AC98-96E99394D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4E000F-4D93-43D2-8C7A-D99FA55AA1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15AB3E-4CDB-44B0-A560-4674910D9F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A99C0A-883D-44E8-8407-DBCCE7608F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7442B-D06D-44B0-AB5A-E68E9453A04C}"/>
              </a:ext>
            </a:extLst>
          </p:cNvPr>
          <p:cNvSpPr>
            <a:spLocks noGrp="1"/>
          </p:cNvSpPr>
          <p:nvPr>
            <p:ph type="dt" sz="half" idx="10"/>
          </p:nvPr>
        </p:nvSpPr>
        <p:spPr/>
        <p:txBody>
          <a:bodyPr/>
          <a:lstStyle/>
          <a:p>
            <a:fld id="{48A87A34-81AB-432B-8DAE-1953F412C126}" type="datetimeFigureOut">
              <a:rPr lang="en-US" smtClean="0"/>
              <a:pPr/>
              <a:t>3/23/2022</a:t>
            </a:fld>
            <a:endParaRPr lang="en-US" dirty="0"/>
          </a:p>
        </p:txBody>
      </p:sp>
      <p:sp>
        <p:nvSpPr>
          <p:cNvPr id="8" name="Footer Placeholder 7">
            <a:extLst>
              <a:ext uri="{FF2B5EF4-FFF2-40B4-BE49-F238E27FC236}">
                <a16:creationId xmlns:a16="http://schemas.microsoft.com/office/drawing/2014/main" id="{0F90292D-CFAA-4836-8121-758ADF9BBD1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ADF9587-BE55-4A2A-8FFF-213130F6538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839359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DC6F-4CA7-4E1B-8F6F-7A19D0E0AA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E64BDB-F634-4E83-8BEA-3266BD59B0B6}"/>
              </a:ext>
            </a:extLst>
          </p:cNvPr>
          <p:cNvSpPr>
            <a:spLocks noGrp="1"/>
          </p:cNvSpPr>
          <p:nvPr>
            <p:ph type="dt" sz="half" idx="10"/>
          </p:nvPr>
        </p:nvSpPr>
        <p:spPr/>
        <p:txBody>
          <a:bodyPr/>
          <a:lstStyle/>
          <a:p>
            <a:fld id="{5E4E5C39-FE1E-4048-9E78-68F07A4195FB}" type="datetimeFigureOut">
              <a:rPr lang="en-US" smtClean="0"/>
              <a:t>3/23/2022</a:t>
            </a:fld>
            <a:endParaRPr lang="en-US"/>
          </a:p>
        </p:txBody>
      </p:sp>
      <p:sp>
        <p:nvSpPr>
          <p:cNvPr id="4" name="Footer Placeholder 3">
            <a:extLst>
              <a:ext uri="{FF2B5EF4-FFF2-40B4-BE49-F238E27FC236}">
                <a16:creationId xmlns:a16="http://schemas.microsoft.com/office/drawing/2014/main" id="{9418D4EB-EA23-4602-8803-DDAEB63807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8942A5-AF22-4806-81A0-E31F3556BCCA}"/>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71521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577C1C-51E5-454E-8424-5873E7A5C33C}"/>
              </a:ext>
            </a:extLst>
          </p:cNvPr>
          <p:cNvSpPr>
            <a:spLocks noGrp="1"/>
          </p:cNvSpPr>
          <p:nvPr>
            <p:ph type="dt" sz="half" idx="10"/>
          </p:nvPr>
        </p:nvSpPr>
        <p:spPr/>
        <p:txBody>
          <a:bodyPr/>
          <a:lstStyle/>
          <a:p>
            <a:fld id="{5E4E5C39-FE1E-4048-9E78-68F07A4195FB}" type="datetimeFigureOut">
              <a:rPr lang="en-US" smtClean="0"/>
              <a:t>3/23/2022</a:t>
            </a:fld>
            <a:endParaRPr lang="en-US"/>
          </a:p>
        </p:txBody>
      </p:sp>
      <p:sp>
        <p:nvSpPr>
          <p:cNvPr id="3" name="Footer Placeholder 2">
            <a:extLst>
              <a:ext uri="{FF2B5EF4-FFF2-40B4-BE49-F238E27FC236}">
                <a16:creationId xmlns:a16="http://schemas.microsoft.com/office/drawing/2014/main" id="{DA783EC5-8FB3-45C9-9FE4-E05D5BE5A4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2BE0FB-6D70-4359-BEBD-C99DFB5D6100}"/>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04423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0C67-F4B5-4087-9947-E3C6C92913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F7D862-C11B-4562-8A53-5BAC14F37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81752A-D848-417B-8E11-236487CFF0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A33547-5020-455B-A752-C2BAEA6AF7E6}"/>
              </a:ext>
            </a:extLst>
          </p:cNvPr>
          <p:cNvSpPr>
            <a:spLocks noGrp="1"/>
          </p:cNvSpPr>
          <p:nvPr>
            <p:ph type="dt" sz="half" idx="10"/>
          </p:nvPr>
        </p:nvSpPr>
        <p:spPr/>
        <p:txBody>
          <a:bodyPr/>
          <a:lstStyle/>
          <a:p>
            <a:fld id="{48A87A34-81AB-432B-8DAE-1953F412C126}" type="datetimeFigureOut">
              <a:rPr lang="en-US" smtClean="0"/>
              <a:pPr/>
              <a:t>3/23/2022</a:t>
            </a:fld>
            <a:endParaRPr lang="en-US" dirty="0"/>
          </a:p>
        </p:txBody>
      </p:sp>
      <p:sp>
        <p:nvSpPr>
          <p:cNvPr id="6" name="Footer Placeholder 5">
            <a:extLst>
              <a:ext uri="{FF2B5EF4-FFF2-40B4-BE49-F238E27FC236}">
                <a16:creationId xmlns:a16="http://schemas.microsoft.com/office/drawing/2014/main" id="{0EB40EC8-6CF6-4F06-9A59-6198A093969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53AA375-D6B0-437E-B6F8-46FA28B2AD2A}"/>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9263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296C7-B1E4-494C-BC10-0587CD5DE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72A6EA-5C87-4100-BBE4-A57A7FBFE3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39B384-1FFF-4CB6-8D4C-FD9EE54F1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783C52-26F4-4887-8937-6398A5121B7A}"/>
              </a:ext>
            </a:extLst>
          </p:cNvPr>
          <p:cNvSpPr>
            <a:spLocks noGrp="1"/>
          </p:cNvSpPr>
          <p:nvPr>
            <p:ph type="dt" sz="half" idx="10"/>
          </p:nvPr>
        </p:nvSpPr>
        <p:spPr/>
        <p:txBody>
          <a:bodyPr/>
          <a:lstStyle/>
          <a:p>
            <a:fld id="{5E4E5C39-FE1E-4048-9E78-68F07A4195FB}" type="datetimeFigureOut">
              <a:rPr lang="en-US" smtClean="0"/>
              <a:t>3/23/2022</a:t>
            </a:fld>
            <a:endParaRPr lang="en-US"/>
          </a:p>
        </p:txBody>
      </p:sp>
      <p:sp>
        <p:nvSpPr>
          <p:cNvPr id="6" name="Footer Placeholder 5">
            <a:extLst>
              <a:ext uri="{FF2B5EF4-FFF2-40B4-BE49-F238E27FC236}">
                <a16:creationId xmlns:a16="http://schemas.microsoft.com/office/drawing/2014/main" id="{2B130844-3691-4226-B628-D3D94E94B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D9556-CC87-4B9A-9B3B-33A9C8AE8B4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14538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501E-421E-4A8C-BFAB-BAE7A76B3D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A449F3-820D-4E45-A254-6E12EA8E5C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2D43E-5A45-4C89-8847-5BC05816AFAD}"/>
              </a:ext>
            </a:extLst>
          </p:cNvPr>
          <p:cNvSpPr>
            <a:spLocks noGrp="1"/>
          </p:cNvSpPr>
          <p:nvPr>
            <p:ph type="dt" sz="half" idx="10"/>
          </p:nvPr>
        </p:nvSpPr>
        <p:spPr/>
        <p:txBody>
          <a:bodyPr/>
          <a:lstStyle/>
          <a:p>
            <a:fld id="{48A87A34-81AB-432B-8DAE-1953F412C126}" type="datetimeFigureOut">
              <a:rPr lang="en-US" smtClean="0"/>
              <a:pPr/>
              <a:t>3/23/2022</a:t>
            </a:fld>
            <a:endParaRPr lang="en-US" dirty="0"/>
          </a:p>
        </p:txBody>
      </p:sp>
      <p:sp>
        <p:nvSpPr>
          <p:cNvPr id="5" name="Footer Placeholder 4">
            <a:extLst>
              <a:ext uri="{FF2B5EF4-FFF2-40B4-BE49-F238E27FC236}">
                <a16:creationId xmlns:a16="http://schemas.microsoft.com/office/drawing/2014/main" id="{76E52F0C-7C7C-4710-8936-7606A2C3EB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E41E37-F6CA-4B18-B1EC-14A1066C20D1}"/>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907134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352920-FE34-4F3E-ADA2-1E527FAA0D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EAABCF-7339-4824-8BCD-BF1E9F84B3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205E3-115E-4BB5-8CB0-1C4B366157C7}"/>
              </a:ext>
            </a:extLst>
          </p:cNvPr>
          <p:cNvSpPr>
            <a:spLocks noGrp="1"/>
          </p:cNvSpPr>
          <p:nvPr>
            <p:ph type="dt" sz="half" idx="10"/>
          </p:nvPr>
        </p:nvSpPr>
        <p:spPr/>
        <p:txBody>
          <a:bodyPr/>
          <a:lstStyle/>
          <a:p>
            <a:fld id="{48A87A34-81AB-432B-8DAE-1953F412C126}" type="datetimeFigureOut">
              <a:rPr lang="en-US" smtClean="0"/>
              <a:pPr/>
              <a:t>3/23/2022</a:t>
            </a:fld>
            <a:endParaRPr lang="en-US" dirty="0"/>
          </a:p>
        </p:txBody>
      </p:sp>
      <p:sp>
        <p:nvSpPr>
          <p:cNvPr id="5" name="Footer Placeholder 4">
            <a:extLst>
              <a:ext uri="{FF2B5EF4-FFF2-40B4-BE49-F238E27FC236}">
                <a16:creationId xmlns:a16="http://schemas.microsoft.com/office/drawing/2014/main" id="{F538B86E-8B63-450D-8BA5-E5006A98EB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DCBC67-3E2D-4EBE-BC1E-2D6F998B2EA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87616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36424513"/>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18946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7475118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881" r:id="rId14"/>
    <p:sldLayoutId id="214748388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A3ACA7-706E-480D-B6A3-324288B080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B0D3D2-C9D0-403F-87A3-E58BA8A42F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B7CEB-7FA5-4023-ACD9-C1FF90DB90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DDB7B-D184-4F1A-B4A9-F3074C180058}" type="datetimeFigureOut">
              <a:rPr lang="en-US" smtClean="0"/>
              <a:t>3/23/2022</a:t>
            </a:fld>
            <a:endParaRPr lang="en-US"/>
          </a:p>
        </p:txBody>
      </p:sp>
      <p:sp>
        <p:nvSpPr>
          <p:cNvPr id="5" name="Footer Placeholder 4">
            <a:extLst>
              <a:ext uri="{FF2B5EF4-FFF2-40B4-BE49-F238E27FC236}">
                <a16:creationId xmlns:a16="http://schemas.microsoft.com/office/drawing/2014/main" id="{482A6F3F-CF8E-422D-8047-EA6738B235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09F49C-695D-4DC3-9EC3-51A4FDCE92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443710641"/>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ahills9/Applied-Data-Science-Capstone/blob/main/Week%20One:%20EDA.ipynb"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hyperlink" Target="https://github.com/cahills9/Applied-Data-Science-Capstone/blob/main/Week%20Two:%20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ahills9/Applied-Data-Science-Capstone/blob/main/Week%20Two:%20EDA%20with%20SQL.ipynb"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hills9/Applied-Data-Science-Capstone/blob/main/Week%20Three:%20Visual%20Analytics%20with%20Folium.ipynb"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hills9/Applied-Data-Science-Capstone/blob/main/Week%20Four:%20Machine%20Learning%20Prediction.ipynb" TargetMode="External"/><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ahills9/Applied-Data-Science-Capstone/blob/b7a221690da6aae5a11e1e35f3cb6b51ed1ee993/Week%20One:%20Data%20Collection%20API.ipynb"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hyperlink" Target="https://github.com/cahills9/Applied-Data-Science-Capstone/blob/main/Week%20One:%20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Sean F. Cahill</a:t>
            </a:r>
          </a:p>
          <a:p>
            <a:r>
              <a:rPr lang="en-US" dirty="0">
                <a:solidFill>
                  <a:schemeClr val="bg2"/>
                </a:solidFill>
                <a:latin typeface="Abadi" panose="020B0604020104020204" pitchFamily="34" charset="0"/>
                <a:ea typeface="SF Pro" pitchFamily="2" charset="0"/>
                <a:cs typeface="SF Pro" pitchFamily="2" charset="0"/>
              </a:rPr>
              <a:t>March,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FFFFFF"/>
                </a:solidFill>
                <a:latin typeface="+mj-lt"/>
                <a:ea typeface="+mj-ea"/>
                <a:cs typeface="+mj-cs"/>
              </a:rPr>
              <a:t>Data Wrangling</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a:bodyPr>
          <a:lstStyle/>
          <a:p>
            <a:pPr>
              <a:spcBef>
                <a:spcPts val="1400"/>
              </a:spcBef>
            </a:pPr>
            <a:r>
              <a:rPr lang="en-US" sz="1500" dirty="0">
                <a:solidFill>
                  <a:srgbClr val="FEFFFF"/>
                </a:solidFill>
              </a:rPr>
              <a:t>Present your data collection with SpaceX REST calls using key phrases and flowcharts</a:t>
            </a:r>
          </a:p>
          <a:p>
            <a:pPr>
              <a:spcBef>
                <a:spcPts val="1400"/>
              </a:spcBef>
            </a:pPr>
            <a:r>
              <a:rPr lang="en-US" sz="1500" dirty="0">
                <a:solidFill>
                  <a:srgbClr val="FEFFFF"/>
                </a:solidFill>
              </a:rPr>
              <a:t>Add the GitHub URL of the completed SpaceX API calls notebook (must include completed code cell and outcome cell), as an external reference and peer-review purpose</a:t>
            </a:r>
          </a:p>
          <a:p>
            <a:pPr>
              <a:spcBef>
                <a:spcPts val="1400"/>
              </a:spcBef>
            </a:pPr>
            <a:r>
              <a:rPr lang="en-US" sz="1500" dirty="0">
                <a:solidFill>
                  <a:srgbClr val="FEFFFF"/>
                </a:solidFill>
              </a:rPr>
              <a:t>URL: </a:t>
            </a:r>
            <a:r>
              <a:rPr lang="en-US" sz="1500" dirty="0">
                <a:solidFill>
                  <a:srgbClr val="FF0000"/>
                </a:solidFill>
                <a:hlinkClick r:id="rId3">
                  <a:extLst>
                    <a:ext uri="{A12FA001-AC4F-418D-AE19-62706E023703}">
                      <ahyp:hlinkClr xmlns:ahyp="http://schemas.microsoft.com/office/drawing/2018/hyperlinkcolor" val="tx"/>
                    </a:ext>
                  </a:extLst>
                </a:hlinkClick>
              </a:rPr>
              <a:t>Week One: EDA</a:t>
            </a:r>
            <a:endParaRPr lang="en-US" sz="1500" dirty="0">
              <a:solidFill>
                <a:srgbClr val="FF0000"/>
              </a:solidFill>
            </a:endParaRPr>
          </a:p>
          <a:p>
            <a:endParaRPr lang="en-US" sz="1500" dirty="0">
              <a:solidFill>
                <a:srgbClr val="FEFFFF"/>
              </a:solidFill>
            </a:endParaRPr>
          </a:p>
          <a:p>
            <a:endParaRPr lang="en-US" sz="1500" dirty="0">
              <a:solidFill>
                <a:srgbClr val="FEFFFF"/>
              </a:solidFill>
            </a:endParaRPr>
          </a:p>
        </p:txBody>
      </p:sp>
      <p:pic>
        <p:nvPicPr>
          <p:cNvPr id="8" name="Content Placeholder 7">
            <a:extLst>
              <a:ext uri="{FF2B5EF4-FFF2-40B4-BE49-F238E27FC236}">
                <a16:creationId xmlns:a16="http://schemas.microsoft.com/office/drawing/2014/main" id="{064D977A-E74D-4396-BA88-54902D6B7433}"/>
              </a:ext>
            </a:extLst>
          </p:cNvPr>
          <p:cNvPicPr>
            <a:picLocks noGrp="1" noChangeAspect="1"/>
          </p:cNvPicPr>
          <p:nvPr>
            <p:ph idx="4294967295"/>
          </p:nvPr>
        </p:nvPicPr>
        <p:blipFill>
          <a:blip r:embed="rId4"/>
          <a:stretch/>
        </p:blipFill>
        <p:spPr>
          <a:xfrm>
            <a:off x="5447082" y="2469961"/>
            <a:ext cx="6539075" cy="490430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pPr>
                <a:spcAft>
                  <a:spcPts val="600"/>
                </a:spcAft>
              </a:pPr>
              <a:t>10</a:t>
            </a:fld>
            <a:endParaRPr lang="en-US" sz="1000"/>
          </a:p>
        </p:txBody>
      </p:sp>
    </p:spTree>
    <p:extLst>
      <p:ext uri="{BB962C8B-B14F-4D97-AF65-F5344CB8AC3E}">
        <p14:creationId xmlns:p14="http://schemas.microsoft.com/office/powerpoint/2010/main" val="3705918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835104" y="1213968"/>
            <a:ext cx="3220127" cy="17151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FFFFFF"/>
                </a:solidFill>
                <a:latin typeface="+mj-lt"/>
                <a:ea typeface="+mj-ea"/>
                <a:cs typeface="+mj-cs"/>
              </a:rPr>
              <a:t>EDA with Data Visualization</a:t>
            </a:r>
          </a:p>
        </p:txBody>
      </p:sp>
      <p:pic>
        <p:nvPicPr>
          <p:cNvPr id="10" name="Content Placeholder 7">
            <a:extLst>
              <a:ext uri="{FF2B5EF4-FFF2-40B4-BE49-F238E27FC236}">
                <a16:creationId xmlns:a16="http://schemas.microsoft.com/office/drawing/2014/main" id="{EC197B46-A949-4A4E-8D51-3211DF5E5814}"/>
              </a:ext>
            </a:extLst>
          </p:cNvPr>
          <p:cNvPicPr>
            <a:picLocks noChangeAspect="1"/>
          </p:cNvPicPr>
          <p:nvPr/>
        </p:nvPicPr>
        <p:blipFill rotWithShape="1">
          <a:blip r:embed="rId3"/>
          <a:srcRect r="3844" b="-2"/>
          <a:stretch/>
        </p:blipFill>
        <p:spPr>
          <a:xfrm>
            <a:off x="804101" y="804101"/>
            <a:ext cx="6730556" cy="5249798"/>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835105" y="3072208"/>
            <a:ext cx="3264916" cy="2660684"/>
          </a:xfrm>
          <a:prstGeom prst="rect">
            <a:avLst/>
          </a:prstGeom>
        </p:spPr>
        <p:txBody>
          <a:bodyPr vert="horz" lIns="91440" tIns="45720" rIns="91440" bIns="45720" rtlCol="0" anchor="t">
            <a:normAutofit fontScale="92500" lnSpcReduction="10000"/>
          </a:bodyPr>
          <a:lstStyle/>
          <a:p>
            <a:pPr>
              <a:spcBef>
                <a:spcPts val="1400"/>
              </a:spcBef>
            </a:pPr>
            <a:r>
              <a:rPr lang="en-US" sz="1900" dirty="0">
                <a:solidFill>
                  <a:srgbClr val="FFFFFF"/>
                </a:solidFill>
              </a:rPr>
              <a:t>Summarize what charts were plotted and why you used those charts</a:t>
            </a:r>
          </a:p>
          <a:p>
            <a:pPr>
              <a:spcBef>
                <a:spcPts val="1400"/>
              </a:spcBef>
            </a:pPr>
            <a:r>
              <a:rPr lang="en-US" sz="1900" dirty="0">
                <a:solidFill>
                  <a:srgbClr val="FFFFFF"/>
                </a:solidFill>
              </a:rPr>
              <a:t>Add the GitHub URL of your completed EDA with data visualization notebook, as an external reference and peer-review purpose</a:t>
            </a:r>
          </a:p>
          <a:p>
            <a:pPr>
              <a:spcBef>
                <a:spcPts val="1400"/>
              </a:spcBef>
            </a:pPr>
            <a:r>
              <a:rPr lang="en-US" sz="1900" dirty="0">
                <a:solidFill>
                  <a:srgbClr val="FFFFFF"/>
                </a:solidFill>
              </a:rPr>
              <a:t>URL: </a:t>
            </a:r>
            <a:r>
              <a:rPr lang="en-US" sz="1900" dirty="0">
                <a:solidFill>
                  <a:srgbClr val="FF0000"/>
                </a:solidFill>
                <a:hlinkClick r:id="rId4">
                  <a:extLst>
                    <a:ext uri="{A12FA001-AC4F-418D-AE19-62706E023703}">
                      <ahyp:hlinkClr xmlns:ahyp="http://schemas.microsoft.com/office/drawing/2018/hyperlinkcolor" val="tx"/>
                    </a:ext>
                  </a:extLst>
                </a:hlinkClick>
              </a:rPr>
              <a:t>Week Two: EDA with Data Visualization</a:t>
            </a:r>
            <a:endParaRPr lang="en-US" sz="1900" dirty="0">
              <a:solidFill>
                <a:srgbClr val="FF0000"/>
              </a:solidFill>
            </a:endParaRPr>
          </a:p>
          <a:p>
            <a:endParaRPr lang="en-US" sz="1900" dirty="0">
              <a:solidFill>
                <a:srgbClr val="FFFFFF"/>
              </a:solidFill>
            </a:endParaRPr>
          </a:p>
          <a:p>
            <a:endParaRPr lang="en-US" sz="1900" dirty="0">
              <a:solidFill>
                <a:srgbClr val="FFFFFF"/>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46795" y="6383066"/>
            <a:ext cx="682311" cy="315931"/>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11</a:t>
            </a:fld>
            <a:endParaRPr lang="en-US">
              <a:solidFill>
                <a:prstClr val="black">
                  <a:tint val="75000"/>
                </a:prstClr>
              </a:solidFill>
              <a:latin typeface="Calibri" panose="020F0502020204030204"/>
            </a:endParaRPr>
          </a:p>
        </p:txBody>
      </p:sp>
      <p:sp>
        <p:nvSpPr>
          <p:cNvPr id="23"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14737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EDA with SQL</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lnSpcReduction="10000"/>
          </a:bodyPr>
          <a:lstStyle/>
          <a:p>
            <a:pPr>
              <a:spcBef>
                <a:spcPts val="1400"/>
              </a:spcBef>
            </a:pPr>
            <a:r>
              <a:rPr lang="en-US" sz="2000" dirty="0">
                <a:solidFill>
                  <a:srgbClr val="FEFFFF"/>
                </a:solidFill>
              </a:rPr>
              <a:t>Using bullet point format, summarize the SQL queries you performed</a:t>
            </a:r>
          </a:p>
          <a:p>
            <a:pPr>
              <a:spcBef>
                <a:spcPts val="1400"/>
              </a:spcBef>
            </a:pPr>
            <a:r>
              <a:rPr lang="en-US" sz="2000" dirty="0">
                <a:solidFill>
                  <a:srgbClr val="FEFFFF"/>
                </a:solidFill>
              </a:rPr>
              <a:t>Add the GitHub URL of your completed EDA with SQL notebook, as an external reference and peer-review purpose</a:t>
            </a:r>
          </a:p>
          <a:p>
            <a:pPr>
              <a:spcBef>
                <a:spcPts val="1400"/>
              </a:spcBef>
            </a:pPr>
            <a:r>
              <a:rPr lang="en-US" sz="2000" dirty="0">
                <a:solidFill>
                  <a:srgbClr val="FEFFFF"/>
                </a:solidFill>
              </a:rPr>
              <a:t>URL: </a:t>
            </a:r>
            <a:r>
              <a:rPr lang="en-US" sz="2000" dirty="0">
                <a:solidFill>
                  <a:srgbClr val="FF0000"/>
                </a:solidFill>
                <a:hlinkClick r:id="rId3">
                  <a:extLst>
                    <a:ext uri="{A12FA001-AC4F-418D-AE19-62706E023703}">
                      <ahyp:hlinkClr xmlns:ahyp="http://schemas.microsoft.com/office/drawing/2018/hyperlinkcolor" val="tx"/>
                    </a:ext>
                  </a:extLst>
                </a:hlinkClick>
              </a:rPr>
              <a:t>Week Two: EDA with SQL</a:t>
            </a:r>
            <a:endParaRPr lang="en-US" sz="2000" dirty="0">
              <a:solidFill>
                <a:srgbClr val="FF0000"/>
              </a:solidFill>
            </a:endParaRPr>
          </a:p>
          <a:p>
            <a:endParaRPr lang="en-US" sz="2000" dirty="0">
              <a:solidFill>
                <a:srgbClr val="FEFFFF"/>
              </a:solidFill>
            </a:endParaRPr>
          </a:p>
          <a:p>
            <a:endParaRPr lang="en-US" sz="2000" dirty="0">
              <a:solidFill>
                <a:srgbClr val="FEFFFF"/>
              </a:solidFill>
            </a:endParaRPr>
          </a:p>
        </p:txBody>
      </p:sp>
      <p:pic>
        <p:nvPicPr>
          <p:cNvPr id="8" name="Content Placeholder 7">
            <a:extLst>
              <a:ext uri="{FF2B5EF4-FFF2-40B4-BE49-F238E27FC236}">
                <a16:creationId xmlns:a16="http://schemas.microsoft.com/office/drawing/2014/main" id="{064D977A-E74D-4396-BA88-54902D6B7433}"/>
              </a:ext>
            </a:extLst>
          </p:cNvPr>
          <p:cNvPicPr>
            <a:picLocks noGrp="1" noChangeAspect="1"/>
          </p:cNvPicPr>
          <p:nvPr>
            <p:ph idx="4294967295"/>
          </p:nvPr>
        </p:nvPicPr>
        <p:blipFill>
          <a:blip r:embed="rId4"/>
          <a:stretch/>
        </p:blipFill>
        <p:spPr>
          <a:xfrm>
            <a:off x="4998268" y="817137"/>
            <a:ext cx="6539075" cy="490430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pPr>
                <a:spcAft>
                  <a:spcPts val="600"/>
                </a:spcAft>
              </a:pPr>
              <a:t>12</a:t>
            </a:fld>
            <a:endParaRPr lang="en-US" sz="1000"/>
          </a:p>
        </p:txBody>
      </p:sp>
    </p:spTree>
    <p:extLst>
      <p:ext uri="{BB962C8B-B14F-4D97-AF65-F5344CB8AC3E}">
        <p14:creationId xmlns:p14="http://schemas.microsoft.com/office/powerpoint/2010/main" val="3886899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835104" y="1213968"/>
            <a:ext cx="3220127" cy="17151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FFFFFF"/>
                </a:solidFill>
                <a:latin typeface="+mj-lt"/>
                <a:ea typeface="+mj-ea"/>
                <a:cs typeface="+mj-cs"/>
              </a:rPr>
              <a:t>Build an Interactive Map with Folium</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835105" y="3072208"/>
            <a:ext cx="3264916" cy="2660684"/>
          </a:xfrm>
          <a:prstGeom prst="rect">
            <a:avLst/>
          </a:prstGeom>
        </p:spPr>
        <p:txBody>
          <a:bodyPr vert="horz" lIns="91440" tIns="45720" rIns="91440" bIns="45720" rtlCol="0" anchor="t">
            <a:normAutofit fontScale="47500" lnSpcReduction="20000"/>
          </a:bodyPr>
          <a:lstStyle/>
          <a:p>
            <a:pPr>
              <a:lnSpc>
                <a:spcPct val="110000"/>
              </a:lnSpc>
              <a:spcBef>
                <a:spcPts val="1400"/>
              </a:spcBef>
            </a:pPr>
            <a:r>
              <a:rPr lang="en-US" sz="3200" dirty="0">
                <a:solidFill>
                  <a:srgbClr val="FEFFFF"/>
                </a:solidFill>
              </a:rPr>
              <a:t>Circles/Markers: Launch Sites</a:t>
            </a:r>
          </a:p>
          <a:p>
            <a:pPr>
              <a:lnSpc>
                <a:spcPct val="110000"/>
              </a:lnSpc>
              <a:spcBef>
                <a:spcPts val="1400"/>
              </a:spcBef>
            </a:pPr>
            <a:r>
              <a:rPr lang="en-US" sz="3200" dirty="0">
                <a:solidFill>
                  <a:srgbClr val="FEFFFF"/>
                </a:solidFill>
              </a:rPr>
              <a:t>Lines/Symbols: Designate and distance between locations</a:t>
            </a:r>
          </a:p>
          <a:p>
            <a:pPr>
              <a:lnSpc>
                <a:spcPct val="110000"/>
              </a:lnSpc>
              <a:spcBef>
                <a:spcPts val="1400"/>
              </a:spcBef>
            </a:pPr>
            <a:r>
              <a:rPr lang="en-US" sz="3200" dirty="0">
                <a:solidFill>
                  <a:srgbClr val="FEFFFF"/>
                </a:solidFill>
              </a:rPr>
              <a:t>Add the GitHub URL of your completed interactive map with Folium map, as an external reference and peer-review purpose</a:t>
            </a:r>
          </a:p>
          <a:p>
            <a:pPr>
              <a:lnSpc>
                <a:spcPct val="110000"/>
              </a:lnSpc>
              <a:spcBef>
                <a:spcPts val="1400"/>
              </a:spcBef>
            </a:pPr>
            <a:r>
              <a:rPr lang="en-US" sz="3200" dirty="0">
                <a:solidFill>
                  <a:srgbClr val="FEFFFF"/>
                </a:solidFill>
              </a:rPr>
              <a:t>URL: </a:t>
            </a:r>
            <a:r>
              <a:rPr lang="en-US" sz="3200" dirty="0">
                <a:solidFill>
                  <a:srgbClr val="FF0000"/>
                </a:solidFill>
                <a:hlinkClick r:id="rId3">
                  <a:extLst>
                    <a:ext uri="{A12FA001-AC4F-418D-AE19-62706E023703}">
                      <ahyp:hlinkClr xmlns:ahyp="http://schemas.microsoft.com/office/drawing/2018/hyperlinkcolor" val="tx"/>
                    </a:ext>
                  </a:extLst>
                </a:hlinkClick>
              </a:rPr>
              <a:t>Week Three: Visual Analytics with Folium</a:t>
            </a:r>
            <a:endParaRPr lang="en-US" sz="3200" dirty="0">
              <a:solidFill>
                <a:srgbClr val="FF0000"/>
              </a:solidFill>
            </a:endParaRPr>
          </a:p>
          <a:p>
            <a:endParaRPr lang="en-US" sz="1900" dirty="0">
              <a:solidFill>
                <a:srgbClr val="FFFFFF"/>
              </a:solidFill>
            </a:endParaRPr>
          </a:p>
          <a:p>
            <a:endParaRPr lang="en-US" sz="1900" dirty="0">
              <a:solidFill>
                <a:srgbClr val="FFFFFF"/>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46795" y="6383066"/>
            <a:ext cx="682311" cy="315931"/>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13</a:t>
            </a:fld>
            <a:endParaRPr lang="en-US">
              <a:solidFill>
                <a:prstClr val="black">
                  <a:tint val="75000"/>
                </a:prstClr>
              </a:solidFill>
              <a:latin typeface="Calibri" panose="020F0502020204030204"/>
            </a:endParaRPr>
          </a:p>
        </p:txBody>
      </p:sp>
      <p:sp>
        <p:nvSpPr>
          <p:cNvPr id="23"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D898C2BF-93FB-4A07-875B-E4A0E5D6BECB}"/>
              </a:ext>
            </a:extLst>
          </p:cNvPr>
          <p:cNvPicPr>
            <a:picLocks noChangeAspect="1"/>
          </p:cNvPicPr>
          <p:nvPr/>
        </p:nvPicPr>
        <p:blipFill>
          <a:blip r:embed="rId4"/>
          <a:stretch>
            <a:fillRect/>
          </a:stretch>
        </p:blipFill>
        <p:spPr>
          <a:xfrm>
            <a:off x="137653" y="804101"/>
            <a:ext cx="7185840" cy="5251646"/>
          </a:xfrm>
          <a:prstGeom prst="rect">
            <a:avLst/>
          </a:prstGeom>
        </p:spPr>
      </p:pic>
    </p:spTree>
    <p:extLst>
      <p:ext uri="{BB962C8B-B14F-4D97-AF65-F5344CB8AC3E}">
        <p14:creationId xmlns:p14="http://schemas.microsoft.com/office/powerpoint/2010/main" val="1301977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46879" y="998002"/>
            <a:ext cx="3182940" cy="147195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FFFFFF"/>
                </a:solidFill>
                <a:latin typeface="+mj-lt"/>
                <a:ea typeface="+mj-ea"/>
                <a:cs typeface="+mj-cs"/>
              </a:rPr>
              <a:t>Predictive Analysis (Classification)</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a:bodyPr>
          <a:lstStyle/>
          <a:p>
            <a:pPr>
              <a:lnSpc>
                <a:spcPct val="110000"/>
              </a:lnSpc>
              <a:spcBef>
                <a:spcPts val="1400"/>
              </a:spcBef>
            </a:pPr>
            <a:r>
              <a:rPr lang="en-US" sz="1200" dirty="0">
                <a:solidFill>
                  <a:srgbClr val="FEFFFF"/>
                </a:solidFill>
              </a:rPr>
              <a:t>Summarize how you built, evaluated, improved, and found the best performing classification model</a:t>
            </a:r>
          </a:p>
          <a:p>
            <a:pPr>
              <a:lnSpc>
                <a:spcPct val="110000"/>
              </a:lnSpc>
              <a:spcBef>
                <a:spcPts val="1400"/>
              </a:spcBef>
            </a:pPr>
            <a:r>
              <a:rPr lang="en-US" sz="1200" dirty="0">
                <a:solidFill>
                  <a:srgbClr val="FEFFFF"/>
                </a:solidFill>
              </a:rPr>
              <a:t>You need present your model development process using key phrases and flowchart</a:t>
            </a:r>
          </a:p>
          <a:p>
            <a:pPr>
              <a:lnSpc>
                <a:spcPct val="110000"/>
              </a:lnSpc>
              <a:spcBef>
                <a:spcPts val="1400"/>
              </a:spcBef>
            </a:pPr>
            <a:r>
              <a:rPr lang="en-US" sz="1200" dirty="0">
                <a:solidFill>
                  <a:srgbClr val="FEFFFF"/>
                </a:solidFill>
              </a:rPr>
              <a:t>Add the GitHub URL of your completed predictive analysis lab, as an external reference and peer-review purpose</a:t>
            </a:r>
          </a:p>
          <a:p>
            <a:pPr>
              <a:lnSpc>
                <a:spcPct val="110000"/>
              </a:lnSpc>
              <a:spcBef>
                <a:spcPts val="1400"/>
              </a:spcBef>
            </a:pPr>
            <a:r>
              <a:rPr lang="en-US" sz="1200" dirty="0">
                <a:solidFill>
                  <a:srgbClr val="FEFFFF"/>
                </a:solidFill>
              </a:rPr>
              <a:t>URL: </a:t>
            </a:r>
            <a:r>
              <a:rPr lang="en-US" sz="1200" dirty="0">
                <a:solidFill>
                  <a:srgbClr val="FF0000"/>
                </a:solidFill>
                <a:hlinkClick r:id="rId3">
                  <a:extLst>
                    <a:ext uri="{A12FA001-AC4F-418D-AE19-62706E023703}">
                      <ahyp:hlinkClr xmlns:ahyp="http://schemas.microsoft.com/office/drawing/2018/hyperlinkcolor" val="tx"/>
                    </a:ext>
                  </a:extLst>
                </a:hlinkClick>
              </a:rPr>
              <a:t>Week Four: Machine Learning Predictions</a:t>
            </a:r>
            <a:endParaRPr lang="en-US" sz="1200" dirty="0">
              <a:solidFill>
                <a:srgbClr val="FF0000"/>
              </a:solidFill>
            </a:endParaRPr>
          </a:p>
          <a:p>
            <a:endParaRPr lang="en-US" sz="2000" dirty="0">
              <a:solidFill>
                <a:srgbClr val="FEFFFF"/>
              </a:solidFill>
            </a:endParaRPr>
          </a:p>
          <a:p>
            <a:endParaRPr lang="en-US" sz="2000" dirty="0">
              <a:solidFill>
                <a:srgbClr val="FEFFFF"/>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pPr>
                <a:spcAft>
                  <a:spcPts val="600"/>
                </a:spcAft>
              </a:pPr>
              <a:t>14</a:t>
            </a:fld>
            <a:endParaRPr lang="en-US" sz="1000"/>
          </a:p>
        </p:txBody>
      </p:sp>
      <p:sp>
        <p:nvSpPr>
          <p:cNvPr id="5" name="TextBox 4">
            <a:extLst>
              <a:ext uri="{FF2B5EF4-FFF2-40B4-BE49-F238E27FC236}">
                <a16:creationId xmlns:a16="http://schemas.microsoft.com/office/drawing/2014/main" id="{468B0623-DC5A-40D8-A6F8-3877A945A89F}"/>
              </a:ext>
            </a:extLst>
          </p:cNvPr>
          <p:cNvSpPr txBox="1"/>
          <p:nvPr/>
        </p:nvSpPr>
        <p:spPr>
          <a:xfrm>
            <a:off x="8318090" y="766916"/>
            <a:ext cx="307374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Support Vector Machine</a:t>
            </a:r>
          </a:p>
          <a:p>
            <a:pPr marL="285750" indent="-285750">
              <a:buFont typeface="Arial" panose="020B0604020202020204" pitchFamily="34" charset="0"/>
              <a:buChar char="•"/>
            </a:pPr>
            <a:r>
              <a:rPr lang="en-US" dirty="0"/>
              <a:t>Decision Tree Classifier</a:t>
            </a:r>
          </a:p>
          <a:p>
            <a:pPr marL="285750" indent="-285750">
              <a:buFont typeface="Arial" panose="020B0604020202020204" pitchFamily="34" charset="0"/>
              <a:buChar char="•"/>
            </a:pPr>
            <a:r>
              <a:rPr lang="en-US" dirty="0"/>
              <a:t>K – Nearest Neighbor</a:t>
            </a:r>
          </a:p>
        </p:txBody>
      </p:sp>
      <p:sp>
        <p:nvSpPr>
          <p:cNvPr id="9" name="TextBox 8">
            <a:extLst>
              <a:ext uri="{FF2B5EF4-FFF2-40B4-BE49-F238E27FC236}">
                <a16:creationId xmlns:a16="http://schemas.microsoft.com/office/drawing/2014/main" id="{2BE5FCB9-FD1C-4CA3-AD98-17066609F2F9}"/>
              </a:ext>
            </a:extLst>
          </p:cNvPr>
          <p:cNvSpPr txBox="1"/>
          <p:nvPr/>
        </p:nvSpPr>
        <p:spPr>
          <a:xfrm>
            <a:off x="5014452" y="644382"/>
            <a:ext cx="307374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Load data</a:t>
            </a:r>
          </a:p>
          <a:p>
            <a:pPr marL="285750" indent="-285750">
              <a:buFont typeface="Arial" panose="020B0604020202020204" pitchFamily="34" charset="0"/>
              <a:buChar char="•"/>
            </a:pPr>
            <a:r>
              <a:rPr lang="en-US" dirty="0"/>
              <a:t>Create NumPy array</a:t>
            </a:r>
          </a:p>
          <a:p>
            <a:pPr marL="285750" indent="-285750">
              <a:buFont typeface="Arial" panose="020B0604020202020204" pitchFamily="34" charset="0"/>
              <a:buChar char="•"/>
            </a:pPr>
            <a:r>
              <a:rPr lang="en-US" dirty="0"/>
              <a:t>Standardize data (Standard Scaler)</a:t>
            </a:r>
          </a:p>
          <a:p>
            <a:pPr marL="285750" indent="-285750">
              <a:buFont typeface="Arial" panose="020B0604020202020204" pitchFamily="34" charset="0"/>
              <a:buChar char="•"/>
            </a:pPr>
            <a:r>
              <a:rPr lang="en-US" dirty="0"/>
              <a:t>Split into training and test sets</a:t>
            </a:r>
          </a:p>
          <a:p>
            <a:pPr marL="285750" indent="-285750">
              <a:buFont typeface="Arial" panose="020B0604020202020204" pitchFamily="34" charset="0"/>
              <a:buChar char="•"/>
            </a:pPr>
            <a:r>
              <a:rPr lang="en-US" dirty="0"/>
              <a:t>Create machine learning object</a:t>
            </a:r>
          </a:p>
          <a:p>
            <a:pPr marL="285750" indent="-285750">
              <a:buFont typeface="Arial" panose="020B0604020202020204" pitchFamily="34" charset="0"/>
              <a:buChar char="•"/>
            </a:pPr>
            <a:r>
              <a:rPr lang="en-US" dirty="0"/>
              <a:t>Fit the object to find best parameters (</a:t>
            </a:r>
            <a:r>
              <a:rPr lang="en-US" dirty="0" err="1"/>
              <a:t>GridSearchCV</a:t>
            </a:r>
            <a:r>
              <a:rPr lang="en-US" dirty="0"/>
              <a:t>)</a:t>
            </a:r>
          </a:p>
          <a:p>
            <a:pPr marL="285750" indent="-285750">
              <a:buFont typeface="Arial" panose="020B0604020202020204" pitchFamily="34" charset="0"/>
              <a:buChar char="•"/>
            </a:pPr>
            <a:r>
              <a:rPr lang="en-US" dirty="0"/>
              <a:t>Calculate accuracy on test data</a:t>
            </a:r>
          </a:p>
          <a:p>
            <a:pPr marL="285750" indent="-285750">
              <a:buFont typeface="Arial" panose="020B0604020202020204" pitchFamily="34" charset="0"/>
              <a:buChar char="•"/>
            </a:pPr>
            <a:r>
              <a:rPr lang="en-US" dirty="0"/>
              <a:t>Create confusion matrix for comparison between models</a:t>
            </a:r>
          </a:p>
        </p:txBody>
      </p:sp>
    </p:spTree>
    <p:extLst>
      <p:ext uri="{BB962C8B-B14F-4D97-AF65-F5344CB8AC3E}">
        <p14:creationId xmlns:p14="http://schemas.microsoft.com/office/powerpoint/2010/main" val="246544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731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Calculated number of launches per site</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 number and occurrence of each orbit</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 the number and occurrence of mission outcome per orbit type</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Plot flight characteristics (payload, flight number, launch site) vs.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 performed best</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rating of 94.4%</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7793A0FD-C4DF-4722-A581-F16F93D02D2F}"/>
              </a:ext>
            </a:extLst>
          </p:cNvPr>
          <p:cNvPicPr>
            <a:picLocks noChangeAspect="1"/>
          </p:cNvPicPr>
          <p:nvPr/>
        </p:nvPicPr>
        <p:blipFill>
          <a:blip r:embed="rId2"/>
          <a:stretch>
            <a:fillRect/>
          </a:stretch>
        </p:blipFill>
        <p:spPr>
          <a:xfrm>
            <a:off x="835154" y="2659206"/>
            <a:ext cx="10515595" cy="339127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
        <p:nvSpPr>
          <p:cNvPr id="8" name="TextBox 7">
            <a:extLst>
              <a:ext uri="{FF2B5EF4-FFF2-40B4-BE49-F238E27FC236}">
                <a16:creationId xmlns:a16="http://schemas.microsoft.com/office/drawing/2014/main" id="{46C639B1-028D-4E3B-B07F-DC65C8CFF4DC}"/>
              </a:ext>
            </a:extLst>
          </p:cNvPr>
          <p:cNvSpPr txBox="1"/>
          <p:nvPr/>
        </p:nvSpPr>
        <p:spPr>
          <a:xfrm>
            <a:off x="835154" y="1151068"/>
            <a:ext cx="10348661" cy="353943"/>
          </a:xfrm>
          <a:prstGeom prst="rect">
            <a:avLst/>
          </a:prstGeom>
          <a:noFill/>
        </p:spPr>
        <p:txBody>
          <a:bodyPr wrap="square" rtlCol="0">
            <a:spAutoFit/>
          </a:bodyPr>
          <a:lstStyle/>
          <a:p>
            <a:pPr marL="285750" indent="-285750" algn="ctr">
              <a:buFont typeface="Arial" panose="020B0604020202020204" pitchFamily="34" charset="0"/>
              <a:buChar char="•"/>
            </a:pPr>
            <a:r>
              <a:rPr lang="en-US" sz="1700" dirty="0"/>
              <a:t>Display the names of the unique launch sites in the space mission</a:t>
            </a:r>
          </a:p>
        </p:txBody>
      </p:sp>
    </p:spTree>
    <p:extLst>
      <p:ext uri="{BB962C8B-B14F-4D97-AF65-F5344CB8AC3E}">
        <p14:creationId xmlns:p14="http://schemas.microsoft.com/office/powerpoint/2010/main" val="272785097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Launch Site Names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0500"/>
            <a:ext cx="10175875" cy="766763"/>
          </a:xfrm>
          <a:prstGeom prst="rect">
            <a:avLst/>
          </a:prstGeom>
        </p:spPr>
        <p:txBody>
          <a:bodyPr vert="horz" lIns="91440" tIns="45720" rIns="91440" bIns="45720" rtlCol="0" anchor="ctr">
            <a:normAutofit/>
          </a:bodyPr>
          <a:lstStyle/>
          <a:p>
            <a:pPr algn="ctr">
              <a:spcBef>
                <a:spcPts val="1400"/>
              </a:spcBef>
            </a:pPr>
            <a:r>
              <a:rPr lang="en-US" sz="1700" dirty="0"/>
              <a:t>Find 5 records where launch sites begin with `CCA`</a:t>
            </a:r>
          </a:p>
        </p:txBody>
      </p:sp>
      <p:pic>
        <p:nvPicPr>
          <p:cNvPr id="6" name="Picture 5" descr="Graphical user interface, text, application, email&#10;&#10;Description automatically generated">
            <a:extLst>
              <a:ext uri="{FF2B5EF4-FFF2-40B4-BE49-F238E27FC236}">
                <a16:creationId xmlns:a16="http://schemas.microsoft.com/office/drawing/2014/main" id="{B2AEEFC0-C03F-4D28-ADB8-FA7DE4EC9730}"/>
              </a:ext>
            </a:extLst>
          </p:cNvPr>
          <p:cNvPicPr>
            <a:picLocks noChangeAspect="1"/>
          </p:cNvPicPr>
          <p:nvPr/>
        </p:nvPicPr>
        <p:blipFill>
          <a:blip r:embed="rId2"/>
          <a:stretch>
            <a:fillRect/>
          </a:stretch>
        </p:blipFill>
        <p:spPr>
          <a:xfrm>
            <a:off x="835154" y="2462038"/>
            <a:ext cx="10515595" cy="37856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Total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0500"/>
            <a:ext cx="10175875" cy="766763"/>
          </a:xfrm>
          <a:prstGeom prst="rect">
            <a:avLst/>
          </a:prstGeom>
        </p:spPr>
        <p:txBody>
          <a:bodyPr vert="horz" lIns="91440" tIns="45720" rIns="91440" bIns="45720" rtlCol="0" anchor="ctr">
            <a:normAutofit/>
          </a:bodyPr>
          <a:lstStyle/>
          <a:p>
            <a:pPr algn="ctr">
              <a:spcBef>
                <a:spcPts val="1400"/>
              </a:spcBef>
            </a:pPr>
            <a:r>
              <a:rPr lang="en-US" sz="1700" dirty="0"/>
              <a:t>Calculate the total payload carried by boosters from NASA</a:t>
            </a:r>
          </a:p>
        </p:txBody>
      </p:sp>
      <p:pic>
        <p:nvPicPr>
          <p:cNvPr id="6" name="Picture 5" descr="Graphical user interface, text, application, email&#10;&#10;Description automatically generated">
            <a:extLst>
              <a:ext uri="{FF2B5EF4-FFF2-40B4-BE49-F238E27FC236}">
                <a16:creationId xmlns:a16="http://schemas.microsoft.com/office/drawing/2014/main" id="{1C7C2926-D38C-4D3B-88D0-BCCAA1183FD5}"/>
              </a:ext>
            </a:extLst>
          </p:cNvPr>
          <p:cNvPicPr>
            <a:picLocks noChangeAspect="1"/>
          </p:cNvPicPr>
          <p:nvPr/>
        </p:nvPicPr>
        <p:blipFill>
          <a:blip r:embed="rId2"/>
          <a:stretch>
            <a:fillRect/>
          </a:stretch>
        </p:blipFill>
        <p:spPr>
          <a:xfrm>
            <a:off x="835154" y="3014107"/>
            <a:ext cx="10515595" cy="26814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0500"/>
            <a:ext cx="10175875" cy="766763"/>
          </a:xfrm>
          <a:prstGeom prst="rect">
            <a:avLst/>
          </a:prstGeom>
        </p:spPr>
        <p:txBody>
          <a:bodyPr vert="horz" lIns="91440" tIns="45720" rIns="91440" bIns="45720" rtlCol="0" anchor="ctr">
            <a:normAutofit/>
          </a:bodyPr>
          <a:lstStyle/>
          <a:p>
            <a:pPr algn="ctr">
              <a:spcBef>
                <a:spcPts val="1400"/>
              </a:spcBef>
            </a:pPr>
            <a:r>
              <a:rPr lang="en-US" sz="1700" dirty="0"/>
              <a:t>Calculate the average payload mass carried by booster version F9 v1.1</a:t>
            </a:r>
          </a:p>
        </p:txBody>
      </p:sp>
      <p:pic>
        <p:nvPicPr>
          <p:cNvPr id="6" name="Picture 5" descr="Graphical user interface, text, application, email&#10;&#10;Description automatically generated">
            <a:extLst>
              <a:ext uri="{FF2B5EF4-FFF2-40B4-BE49-F238E27FC236}">
                <a16:creationId xmlns:a16="http://schemas.microsoft.com/office/drawing/2014/main" id="{56A1B116-084E-4189-8762-CCC65ECC5193}"/>
              </a:ext>
            </a:extLst>
          </p:cNvPr>
          <p:cNvPicPr>
            <a:picLocks noChangeAspect="1"/>
          </p:cNvPicPr>
          <p:nvPr/>
        </p:nvPicPr>
        <p:blipFill>
          <a:blip r:embed="rId2"/>
          <a:stretch>
            <a:fillRect/>
          </a:stretch>
        </p:blipFill>
        <p:spPr>
          <a:xfrm>
            <a:off x="835154" y="3014107"/>
            <a:ext cx="10515595" cy="26814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0500"/>
            <a:ext cx="10175875" cy="766763"/>
          </a:xfrm>
          <a:prstGeom prst="rect">
            <a:avLst/>
          </a:prstGeom>
        </p:spPr>
        <p:txBody>
          <a:bodyPr vert="horz" lIns="91440" tIns="45720" rIns="91440" bIns="45720" rtlCol="0" anchor="ctr">
            <a:normAutofit/>
          </a:bodyPr>
          <a:lstStyle/>
          <a:p>
            <a:pPr algn="ctr">
              <a:spcBef>
                <a:spcPts val="1400"/>
              </a:spcBef>
            </a:pPr>
            <a:r>
              <a:rPr lang="en-US" sz="1700" dirty="0"/>
              <a:t>Find the dates of the first successful landing outcome on ground pad</a:t>
            </a:r>
          </a:p>
        </p:txBody>
      </p:sp>
      <p:pic>
        <p:nvPicPr>
          <p:cNvPr id="6" name="Picture 5" descr="Graphical user interface, text, application, email&#10;&#10;Description automatically generated">
            <a:extLst>
              <a:ext uri="{FF2B5EF4-FFF2-40B4-BE49-F238E27FC236}">
                <a16:creationId xmlns:a16="http://schemas.microsoft.com/office/drawing/2014/main" id="{409CFB67-625F-4EE5-9E76-D35061C0DC8C}"/>
              </a:ext>
            </a:extLst>
          </p:cNvPr>
          <p:cNvPicPr>
            <a:picLocks noChangeAspect="1"/>
          </p:cNvPicPr>
          <p:nvPr/>
        </p:nvPicPr>
        <p:blipFill>
          <a:blip r:embed="rId2"/>
          <a:stretch>
            <a:fillRect/>
          </a:stretch>
        </p:blipFill>
        <p:spPr>
          <a:xfrm>
            <a:off x="835154" y="2816940"/>
            <a:ext cx="10515595" cy="307581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2000"/>
              <a:t>List the names of boosters which have successfully landed on drone ship and had payload mass greater than 4000 but less than 6000</a:t>
            </a:r>
          </a:p>
        </p:txBody>
      </p:sp>
      <p:pic>
        <p:nvPicPr>
          <p:cNvPr id="3" name="Picture 2" descr="Graphical user interface, text, application&#10;&#10;Description automatically generated">
            <a:extLst>
              <a:ext uri="{FF2B5EF4-FFF2-40B4-BE49-F238E27FC236}">
                <a16:creationId xmlns:a16="http://schemas.microsoft.com/office/drawing/2014/main" id="{CD5F3FDB-AE03-4202-8766-62596BE8EA89}"/>
              </a:ext>
            </a:extLst>
          </p:cNvPr>
          <p:cNvPicPr>
            <a:picLocks noChangeAspect="1"/>
          </p:cNvPicPr>
          <p:nvPr/>
        </p:nvPicPr>
        <p:blipFill>
          <a:blip r:embed="rId2"/>
          <a:stretch>
            <a:fillRect/>
          </a:stretch>
        </p:blipFill>
        <p:spPr>
          <a:xfrm>
            <a:off x="835154" y="2554050"/>
            <a:ext cx="10515595" cy="36015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22</a:t>
            </a:fld>
            <a:endParaRPr lang="en-US"/>
          </a:p>
        </p:txBody>
      </p:sp>
    </p:spTree>
    <p:extLst>
      <p:ext uri="{BB962C8B-B14F-4D97-AF65-F5344CB8AC3E}">
        <p14:creationId xmlns:p14="http://schemas.microsoft.com/office/powerpoint/2010/main" val="63939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kern="1200">
                <a:solidFill>
                  <a:schemeClr val="tx1"/>
                </a:solidFill>
                <a:latin typeface="+mj-lt"/>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0500"/>
            <a:ext cx="10175875" cy="766763"/>
          </a:xfrm>
          <a:prstGeom prst="rect">
            <a:avLst/>
          </a:prstGeom>
        </p:spPr>
        <p:txBody>
          <a:bodyPr vert="horz" lIns="91440" tIns="45720" rIns="91440" bIns="45720" rtlCol="0" anchor="ctr">
            <a:normAutofit/>
          </a:bodyPr>
          <a:lstStyle/>
          <a:p>
            <a:pPr algn="ctr">
              <a:spcBef>
                <a:spcPts val="1400"/>
              </a:spcBef>
            </a:pPr>
            <a:r>
              <a:rPr lang="en-US" sz="1700" dirty="0"/>
              <a:t>Calculate the total number of successful and failure mission outcomes</a:t>
            </a:r>
          </a:p>
        </p:txBody>
      </p:sp>
      <p:pic>
        <p:nvPicPr>
          <p:cNvPr id="6" name="Picture 5" descr="Graphical user interface, text, application, email, Teams&#10;&#10;Description automatically generated">
            <a:extLst>
              <a:ext uri="{FF2B5EF4-FFF2-40B4-BE49-F238E27FC236}">
                <a16:creationId xmlns:a16="http://schemas.microsoft.com/office/drawing/2014/main" id="{2AC3C41F-F710-4046-9920-C0B6EEB42CC0}"/>
              </a:ext>
            </a:extLst>
          </p:cNvPr>
          <p:cNvPicPr>
            <a:picLocks noChangeAspect="1"/>
          </p:cNvPicPr>
          <p:nvPr/>
        </p:nvPicPr>
        <p:blipFill>
          <a:blip r:embed="rId2"/>
          <a:stretch>
            <a:fillRect/>
          </a:stretch>
        </p:blipFill>
        <p:spPr>
          <a:xfrm>
            <a:off x="1337594" y="2405149"/>
            <a:ext cx="9510714" cy="389939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0500"/>
            <a:ext cx="10175875" cy="766763"/>
          </a:xfrm>
          <a:prstGeom prst="rect">
            <a:avLst/>
          </a:prstGeom>
        </p:spPr>
        <p:txBody>
          <a:bodyPr vert="horz" lIns="91440" tIns="45720" rIns="91440" bIns="45720" rtlCol="0" anchor="ctr">
            <a:normAutofit/>
          </a:bodyPr>
          <a:lstStyle/>
          <a:p>
            <a:pPr algn="ctr">
              <a:spcBef>
                <a:spcPts val="1400"/>
              </a:spcBef>
            </a:pPr>
            <a:r>
              <a:rPr lang="en-US" sz="1700" dirty="0"/>
              <a:t>List the names of the booster which have carried the maximum payload mass</a:t>
            </a:r>
          </a:p>
        </p:txBody>
      </p:sp>
      <p:pic>
        <p:nvPicPr>
          <p:cNvPr id="6" name="Picture 5" descr="Graphical user interface, text, application, email&#10;&#10;Description automatically generated">
            <a:extLst>
              <a:ext uri="{FF2B5EF4-FFF2-40B4-BE49-F238E27FC236}">
                <a16:creationId xmlns:a16="http://schemas.microsoft.com/office/drawing/2014/main" id="{EF1247E3-1563-46AA-94D9-EE1A30A5808C}"/>
              </a:ext>
            </a:extLst>
          </p:cNvPr>
          <p:cNvPicPr>
            <a:picLocks noChangeAspect="1"/>
          </p:cNvPicPr>
          <p:nvPr/>
        </p:nvPicPr>
        <p:blipFill>
          <a:blip r:embed="rId2"/>
          <a:stretch>
            <a:fillRect/>
          </a:stretch>
        </p:blipFill>
        <p:spPr>
          <a:xfrm>
            <a:off x="2396844" y="2405149"/>
            <a:ext cx="7392214" cy="389939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0500"/>
            <a:ext cx="10175875" cy="766763"/>
          </a:xfrm>
          <a:prstGeom prst="rect">
            <a:avLst/>
          </a:prstGeom>
        </p:spPr>
        <p:txBody>
          <a:bodyPr vert="horz" lIns="91440" tIns="45720" rIns="91440" bIns="45720" rtlCol="0" anchor="ctr">
            <a:normAutofit/>
          </a:bodyPr>
          <a:lstStyle/>
          <a:p>
            <a:pPr algn="ctr">
              <a:spcBef>
                <a:spcPts val="1400"/>
              </a:spcBef>
            </a:pPr>
            <a:r>
              <a:rPr lang="en-US" sz="1700" dirty="0"/>
              <a:t>List the failed landing outcomes in drone ship, their booster versions, and launch site names for in year 2015</a:t>
            </a:r>
          </a:p>
        </p:txBody>
      </p:sp>
      <p:pic>
        <p:nvPicPr>
          <p:cNvPr id="6" name="Picture 5" descr="Graphical user interface, text, application, email&#10;&#10;Description automatically generated">
            <a:extLst>
              <a:ext uri="{FF2B5EF4-FFF2-40B4-BE49-F238E27FC236}">
                <a16:creationId xmlns:a16="http://schemas.microsoft.com/office/drawing/2014/main" id="{F3CC8C92-1075-4D4D-B074-6070AF9CE4CB}"/>
              </a:ext>
            </a:extLst>
          </p:cNvPr>
          <p:cNvPicPr>
            <a:picLocks noChangeAspect="1"/>
          </p:cNvPicPr>
          <p:nvPr/>
        </p:nvPicPr>
        <p:blipFill>
          <a:blip r:embed="rId2"/>
          <a:stretch>
            <a:fillRect/>
          </a:stretch>
        </p:blipFill>
        <p:spPr>
          <a:xfrm>
            <a:off x="835154" y="2790651"/>
            <a:ext cx="10515595" cy="312838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700" kern="1200">
                <a:solidFill>
                  <a:schemeClr val="tx1"/>
                </a:solidFill>
                <a:latin typeface="+mj-lt"/>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0500"/>
            <a:ext cx="10175875" cy="766763"/>
          </a:xfrm>
          <a:prstGeom prst="rect">
            <a:avLst/>
          </a:prstGeom>
        </p:spPr>
        <p:txBody>
          <a:bodyPr vert="horz" lIns="91440" tIns="45720" rIns="91440" bIns="45720" rtlCol="0" anchor="ctr">
            <a:normAutofit/>
          </a:bodyPr>
          <a:lstStyle/>
          <a:p>
            <a:pPr algn="ctr">
              <a:spcBef>
                <a:spcPts val="1400"/>
              </a:spcBef>
            </a:pPr>
            <a:r>
              <a:rPr lang="en-US" sz="1700" dirty="0"/>
              <a:t>Rank the count of landing outcomes (such as Failure (drone ship) or Success (ground pad)) between the date 2010-06-04 and 2017-03-20, in descending order</a:t>
            </a:r>
          </a:p>
        </p:txBody>
      </p:sp>
      <p:pic>
        <p:nvPicPr>
          <p:cNvPr id="6" name="Picture 5" descr="Table&#10;&#10;Description automatically generated">
            <a:extLst>
              <a:ext uri="{FF2B5EF4-FFF2-40B4-BE49-F238E27FC236}">
                <a16:creationId xmlns:a16="http://schemas.microsoft.com/office/drawing/2014/main" id="{474E54A3-C190-4F74-9044-773751F97B07}"/>
              </a:ext>
            </a:extLst>
          </p:cNvPr>
          <p:cNvPicPr>
            <a:picLocks noChangeAspect="1"/>
          </p:cNvPicPr>
          <p:nvPr/>
        </p:nvPicPr>
        <p:blipFill>
          <a:blip r:embed="rId2"/>
          <a:stretch>
            <a:fillRect/>
          </a:stretch>
        </p:blipFill>
        <p:spPr>
          <a:xfrm>
            <a:off x="2232166" y="2405149"/>
            <a:ext cx="7721570" cy="3899393"/>
          </a:xfrm>
          <a:prstGeom prst="rect">
            <a:avLst/>
          </a:prstGeom>
        </p:spPr>
      </p:pic>
    </p:spTree>
    <p:extLst>
      <p:ext uri="{BB962C8B-B14F-4D97-AF65-F5344CB8AC3E}">
        <p14:creationId xmlns:p14="http://schemas.microsoft.com/office/powerpoint/2010/main" val="397516842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descr="Map&#10;&#10;Description automatically generated">
            <a:extLst>
              <a:ext uri="{FF2B5EF4-FFF2-40B4-BE49-F238E27FC236}">
                <a16:creationId xmlns:a16="http://schemas.microsoft.com/office/drawing/2014/main" id="{16A23B46-016A-4292-8A7C-FF0A895D5865}"/>
              </a:ext>
            </a:extLst>
          </p:cNvPr>
          <p:cNvPicPr>
            <a:picLocks noGrp="1" noChangeAspect="1"/>
          </p:cNvPicPr>
          <p:nvPr>
            <p:ph idx="4294967295"/>
          </p:nvPr>
        </p:nvPicPr>
        <p:blipFill>
          <a:blip r:embed="rId3"/>
          <a:stretch>
            <a:fillRect/>
          </a:stretch>
        </p:blipFill>
        <p:spPr>
          <a:xfrm>
            <a:off x="2209359" y="1546355"/>
            <a:ext cx="7772841"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Locations</a:t>
            </a:r>
          </a:p>
        </p:txBody>
      </p:sp>
    </p:spTree>
    <p:extLst>
      <p:ext uri="{BB962C8B-B14F-4D97-AF65-F5344CB8AC3E}">
        <p14:creationId xmlns:p14="http://schemas.microsoft.com/office/powerpoint/2010/main" val="98167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4" name="Content Placeholder 3" descr="Map&#10;&#10;Description automatically generated">
            <a:extLst>
              <a:ext uri="{FF2B5EF4-FFF2-40B4-BE49-F238E27FC236}">
                <a16:creationId xmlns:a16="http://schemas.microsoft.com/office/drawing/2014/main" id="{59B00B9E-5F6E-4F77-9DBA-72F69F5C77E5}"/>
              </a:ext>
            </a:extLst>
          </p:cNvPr>
          <p:cNvPicPr>
            <a:picLocks noGrp="1" noChangeAspect="1"/>
          </p:cNvPicPr>
          <p:nvPr>
            <p:ph idx="4294967295"/>
          </p:nvPr>
        </p:nvPicPr>
        <p:blipFill>
          <a:blip r:embed="rId3"/>
          <a:stretch>
            <a:fillRect/>
          </a:stretch>
        </p:blipFill>
        <p:spPr>
          <a:xfrm>
            <a:off x="2138530" y="1546355"/>
            <a:ext cx="7778562"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Success and Failures</a:t>
            </a:r>
          </a:p>
        </p:txBody>
      </p:sp>
    </p:spTree>
    <p:extLst>
      <p:ext uri="{BB962C8B-B14F-4D97-AF65-F5344CB8AC3E}">
        <p14:creationId xmlns:p14="http://schemas.microsoft.com/office/powerpoint/2010/main" val="23959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b="1" kern="1200" dirty="0">
                <a:solidFill>
                  <a:schemeClr val="tx1"/>
                </a:solidFill>
                <a:latin typeface="+mj-lt"/>
                <a:ea typeface="+mj-ea"/>
                <a:cs typeface="+mj-cs"/>
              </a:rPr>
              <a:t>Executive Summary</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a:t>
            </a:fld>
            <a:endParaRPr lang="en-US" dirty="0"/>
          </a:p>
        </p:txBody>
      </p:sp>
      <p:graphicFrame>
        <p:nvGraphicFramePr>
          <p:cNvPr id="21" name="Content Placeholder 2">
            <a:extLst>
              <a:ext uri="{FF2B5EF4-FFF2-40B4-BE49-F238E27FC236}">
                <a16:creationId xmlns:a16="http://schemas.microsoft.com/office/drawing/2014/main" id="{DD15A57F-7DCA-C715-2EA2-721003655A52}"/>
              </a:ext>
            </a:extLst>
          </p:cNvPr>
          <p:cNvGraphicFramePr/>
          <p:nvPr>
            <p:extLst>
              <p:ext uri="{D42A27DB-BD31-4B8C-83A1-F6EECF244321}">
                <p14:modId xmlns:p14="http://schemas.microsoft.com/office/powerpoint/2010/main" val="28905371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652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4" name="Content Placeholder 3" descr="Map&#10;&#10;Description automatically generated">
            <a:extLst>
              <a:ext uri="{FF2B5EF4-FFF2-40B4-BE49-F238E27FC236}">
                <a16:creationId xmlns:a16="http://schemas.microsoft.com/office/drawing/2014/main" id="{3B529339-27D9-4A68-A3AE-3159D4DC4C42}"/>
              </a:ext>
            </a:extLst>
          </p:cNvPr>
          <p:cNvPicPr>
            <a:picLocks noGrp="1" noChangeAspect="1"/>
          </p:cNvPicPr>
          <p:nvPr>
            <p:ph idx="4294967295"/>
          </p:nvPr>
        </p:nvPicPr>
        <p:blipFill>
          <a:blip r:embed="rId3"/>
          <a:stretch>
            <a:fillRect/>
          </a:stretch>
        </p:blipFill>
        <p:spPr>
          <a:xfrm>
            <a:off x="2221389" y="1565275"/>
            <a:ext cx="7749222"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Distance to Coast and Railway</a:t>
            </a:r>
          </a:p>
        </p:txBody>
      </p:sp>
    </p:spTree>
    <p:extLst>
      <p:ext uri="{BB962C8B-B14F-4D97-AF65-F5344CB8AC3E}">
        <p14:creationId xmlns:p14="http://schemas.microsoft.com/office/powerpoint/2010/main" val="232499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descr="Chart, bar chart&#10;&#10;Description automatically generated">
            <a:extLst>
              <a:ext uri="{FF2B5EF4-FFF2-40B4-BE49-F238E27FC236}">
                <a16:creationId xmlns:a16="http://schemas.microsoft.com/office/drawing/2014/main" id="{0B765CB4-9F37-444A-8388-C2D744B741B0}"/>
              </a:ext>
            </a:extLst>
          </p:cNvPr>
          <p:cNvPicPr>
            <a:picLocks noChangeAspect="1"/>
          </p:cNvPicPr>
          <p:nvPr/>
        </p:nvPicPr>
        <p:blipFill>
          <a:blip r:embed="rId3"/>
          <a:stretch>
            <a:fillRect/>
          </a:stretch>
        </p:blipFill>
        <p:spPr>
          <a:xfrm>
            <a:off x="3364778" y="1816230"/>
            <a:ext cx="5326063" cy="381158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57312" y="1816230"/>
            <a:ext cx="94773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Vertical is observed data</a:t>
            </a:r>
          </a:p>
          <a:p>
            <a:pPr>
              <a:lnSpc>
                <a:spcPct val="100000"/>
              </a:lnSpc>
              <a:spcBef>
                <a:spcPts val="1400"/>
              </a:spcBef>
            </a:pPr>
            <a:r>
              <a:rPr lang="en-US" sz="2200" dirty="0">
                <a:solidFill>
                  <a:schemeClr val="accent3">
                    <a:lumMod val="25000"/>
                  </a:schemeClr>
                </a:solidFill>
                <a:latin typeface="Abadi" panose="020B0604020104020204" pitchFamily="34" charset="0"/>
              </a:rPr>
              <a:t>Horizontal is predicted events</a:t>
            </a:r>
          </a:p>
          <a:p>
            <a:pPr>
              <a:lnSpc>
                <a:spcPct val="100000"/>
              </a:lnSpc>
              <a:spcBef>
                <a:spcPts val="1400"/>
              </a:spcBef>
            </a:pPr>
            <a:r>
              <a:rPr lang="en-US" sz="2200" dirty="0">
                <a:solidFill>
                  <a:schemeClr val="accent3">
                    <a:lumMod val="25000"/>
                  </a:schemeClr>
                </a:solidFill>
                <a:latin typeface="Abadi" panose="020B0604020104020204" pitchFamily="34" charset="0"/>
              </a:rPr>
              <a:t>100% landing predictions acc.</a:t>
            </a:r>
          </a:p>
          <a:p>
            <a:pPr>
              <a:lnSpc>
                <a:spcPct val="100000"/>
              </a:lnSpc>
              <a:spcBef>
                <a:spcPts val="1400"/>
              </a:spcBef>
            </a:pPr>
            <a:r>
              <a:rPr lang="en-US" sz="2200" dirty="0">
                <a:solidFill>
                  <a:schemeClr val="accent3">
                    <a:lumMod val="25000"/>
                  </a:schemeClr>
                </a:solidFill>
                <a:latin typeface="Abadi" panose="020B0604020104020204" pitchFamily="34" charset="0"/>
              </a:rPr>
              <a:t>50% did not land prediction acc.</a:t>
            </a:r>
          </a:p>
          <a:p>
            <a:pPr>
              <a:lnSpc>
                <a:spcPct val="100000"/>
              </a:lnSpc>
              <a:spcBef>
                <a:spcPts val="1400"/>
              </a:spcBef>
            </a:pPr>
            <a:r>
              <a:rPr lang="en-US" sz="2200" dirty="0">
                <a:solidFill>
                  <a:schemeClr val="accent3">
                    <a:lumMod val="25000"/>
                  </a:schemeClr>
                </a:solidFill>
                <a:latin typeface="Abadi" panose="020B0604020104020204" pitchFamily="34" charset="0"/>
              </a:rPr>
              <a:t>Best performing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 Classifier</a:t>
            </a:r>
            <a:endParaRPr lang="en-US" dirty="0">
              <a:solidFill>
                <a:srgbClr val="0B49CB"/>
              </a:solidFill>
            </a:endParaRPr>
          </a:p>
        </p:txBody>
      </p:sp>
      <p:pic>
        <p:nvPicPr>
          <p:cNvPr id="3" name="Picture 2">
            <a:extLst>
              <a:ext uri="{FF2B5EF4-FFF2-40B4-BE49-F238E27FC236}">
                <a16:creationId xmlns:a16="http://schemas.microsoft.com/office/drawing/2014/main" id="{217F9D96-7126-4338-8AE3-3A9AA09C8BC0}"/>
              </a:ext>
            </a:extLst>
          </p:cNvPr>
          <p:cNvPicPr>
            <a:picLocks noChangeAspect="1"/>
          </p:cNvPicPr>
          <p:nvPr/>
        </p:nvPicPr>
        <p:blipFill>
          <a:blip r:embed="rId4"/>
          <a:stretch>
            <a:fillRect/>
          </a:stretch>
        </p:blipFill>
        <p:spPr>
          <a:xfrm>
            <a:off x="5855237" y="1816230"/>
            <a:ext cx="4979449" cy="38115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Conclusions</a:t>
            </a:r>
          </a:p>
        </p:txBody>
      </p:sp>
      <p:sp>
        <p:nvSpPr>
          <p:cNvPr id="24"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34</a:t>
            </a:fld>
            <a:endParaRPr lang="en-US"/>
          </a:p>
        </p:txBody>
      </p:sp>
      <p:graphicFrame>
        <p:nvGraphicFramePr>
          <p:cNvPr id="26" name="Content Placeholder 3">
            <a:extLst>
              <a:ext uri="{FF2B5EF4-FFF2-40B4-BE49-F238E27FC236}">
                <a16:creationId xmlns:a16="http://schemas.microsoft.com/office/drawing/2014/main" id="{5EC0FA55-D6F9-23B2-CF3F-E23E31003EF3}"/>
              </a:ext>
            </a:extLst>
          </p:cNvPr>
          <p:cNvGraphicFramePr>
            <a:graphicFrameLocks noGrp="1"/>
          </p:cNvGraphicFramePr>
          <p:nvPr>
            <p:ph sz="half" idx="4294967295"/>
            <p:extLst>
              <p:ext uri="{D42A27DB-BD31-4B8C-83A1-F6EECF244321}">
                <p14:modId xmlns:p14="http://schemas.microsoft.com/office/powerpoint/2010/main" val="14260810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b="1" kern="1200" dirty="0">
                <a:solidFill>
                  <a:schemeClr val="tx1"/>
                </a:solidFill>
                <a:latin typeface="+mj-lt"/>
                <a:ea typeface="+mj-ea"/>
                <a:cs typeface="+mj-cs"/>
              </a:rPr>
              <a:t>Introduction</a:t>
            </a:r>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a:t>
            </a:fld>
            <a:endParaRPr lang="en-US" dirty="0"/>
          </a:p>
        </p:txBody>
      </p:sp>
      <p:graphicFrame>
        <p:nvGraphicFramePr>
          <p:cNvPr id="21" name="Content Placeholder 2">
            <a:extLst>
              <a:ext uri="{FF2B5EF4-FFF2-40B4-BE49-F238E27FC236}">
                <a16:creationId xmlns:a16="http://schemas.microsoft.com/office/drawing/2014/main" id="{DD15A57F-7DCA-C715-2EA2-721003655A52}"/>
              </a:ext>
            </a:extLst>
          </p:cNvPr>
          <p:cNvGraphicFramePr/>
          <p:nvPr>
            <p:extLst>
              <p:ext uri="{D42A27DB-BD31-4B8C-83A1-F6EECF244321}">
                <p14:modId xmlns:p14="http://schemas.microsoft.com/office/powerpoint/2010/main" val="13868286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graphicFrame>
        <p:nvGraphicFramePr>
          <p:cNvPr id="17" name="Content Placeholder 2">
            <a:extLst>
              <a:ext uri="{FF2B5EF4-FFF2-40B4-BE49-F238E27FC236}">
                <a16:creationId xmlns:a16="http://schemas.microsoft.com/office/drawing/2014/main" id="{5DF36F0B-4A28-47FF-8B3C-BAAE89247FF7}"/>
              </a:ext>
            </a:extLst>
          </p:cNvPr>
          <p:cNvGraphicFramePr/>
          <p:nvPr>
            <p:extLst>
              <p:ext uri="{D42A27DB-BD31-4B8C-83A1-F6EECF244321}">
                <p14:modId xmlns:p14="http://schemas.microsoft.com/office/powerpoint/2010/main" val="1068974574"/>
              </p:ext>
            </p:extLst>
          </p:nvPr>
        </p:nvGraphicFramePr>
        <p:xfrm>
          <a:off x="770011" y="1580808"/>
          <a:ext cx="10104817" cy="5211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Rectangle 18">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93104-F010-49CF-AC8C-80A1E42BA27C}"/>
              </a:ext>
            </a:extLst>
          </p:cNvPr>
          <p:cNvSpPr>
            <a:spLocks noGrp="1"/>
          </p:cNvSpPr>
          <p:nvPr>
            <p:ph type="title"/>
          </p:nvPr>
        </p:nvSpPr>
        <p:spPr>
          <a:xfrm>
            <a:off x="992206" y="1608667"/>
            <a:ext cx="2823275" cy="4501127"/>
          </a:xfrm>
        </p:spPr>
        <p:txBody>
          <a:bodyPr anchor="t">
            <a:normAutofit/>
          </a:bodyPr>
          <a:lstStyle/>
          <a:p>
            <a:pPr algn="r"/>
            <a:r>
              <a:rPr lang="en-US" sz="3200">
                <a:solidFill>
                  <a:srgbClr val="FFFFFF"/>
                </a:solidFill>
                <a:latin typeface="Abadi"/>
              </a:rPr>
              <a:t>Data Collection</a:t>
            </a:r>
            <a:br>
              <a:rPr lang="en-US" sz="3200">
                <a:solidFill>
                  <a:srgbClr val="FFFFFF"/>
                </a:solidFill>
              </a:rPr>
            </a:br>
            <a:endParaRPr lang="en-US" sz="3200">
              <a:solidFill>
                <a:srgbClr val="FFFFFF"/>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4547698" y="1608667"/>
            <a:ext cx="3421958" cy="4501127"/>
          </a:xfrm>
          <a:prstGeom prst="rect">
            <a:avLst/>
          </a:prstGeom>
        </p:spPr>
        <p:txBody>
          <a:bodyPr>
            <a:normAutofit/>
          </a:bodyPr>
          <a:lstStyle/>
          <a:p>
            <a:pPr lvl="1">
              <a:spcBef>
                <a:spcPts val="1400"/>
              </a:spcBef>
            </a:pPr>
            <a:r>
              <a:rPr lang="en-US" sz="1400">
                <a:latin typeface="Abadi" panose="020B0604020104020204" pitchFamily="34" charset="0"/>
              </a:rPr>
              <a:t>HTTP request through the SpaceXdata.com API</a:t>
            </a:r>
          </a:p>
          <a:p>
            <a:pPr lvl="2">
              <a:spcBef>
                <a:spcPts val="1400"/>
              </a:spcBef>
            </a:pPr>
            <a:r>
              <a:rPr lang="en-US" sz="1400">
                <a:latin typeface="Abadi" panose="020B0604020104020204" pitchFamily="34" charset="0"/>
              </a:rPr>
              <a:t>Import libraries</a:t>
            </a:r>
          </a:p>
          <a:p>
            <a:pPr lvl="2">
              <a:spcBef>
                <a:spcPts val="1400"/>
              </a:spcBef>
            </a:pPr>
            <a:r>
              <a:rPr lang="en-US" sz="1400">
                <a:latin typeface="Abadi" panose="020B0604020104020204" pitchFamily="34" charset="0"/>
              </a:rPr>
              <a:t>Define functions to assist loading the data</a:t>
            </a:r>
          </a:p>
          <a:p>
            <a:pPr lvl="2">
              <a:spcBef>
                <a:spcPts val="1400"/>
              </a:spcBef>
            </a:pPr>
            <a:r>
              <a:rPr lang="en-US" sz="1400">
                <a:latin typeface="Abadi" panose="020B0604020104020204" pitchFamily="34" charset="0"/>
              </a:rPr>
              <a:t>Call API</a:t>
            </a:r>
          </a:p>
          <a:p>
            <a:pPr lvl="2">
              <a:spcBef>
                <a:spcPts val="1400"/>
              </a:spcBef>
            </a:pPr>
            <a:r>
              <a:rPr lang="en-US" sz="1400">
                <a:latin typeface="Abadi" panose="020B0604020104020204" pitchFamily="34" charset="0"/>
              </a:rPr>
              <a:t>Request and parse data using GET request</a:t>
            </a:r>
          </a:p>
          <a:p>
            <a:pPr lvl="2">
              <a:spcBef>
                <a:spcPts val="1400"/>
              </a:spcBef>
            </a:pPr>
            <a:r>
              <a:rPr lang="en-US" sz="1400">
                <a:latin typeface="Abadi" panose="020B0604020104020204" pitchFamily="34" charset="0"/>
              </a:rPr>
              <a:t>Convert JSON files to Pandas DataFrame</a:t>
            </a:r>
          </a:p>
          <a:p>
            <a:pPr lvl="2">
              <a:spcBef>
                <a:spcPts val="1400"/>
              </a:spcBef>
            </a:pPr>
            <a:r>
              <a:rPr lang="en-US" sz="1400">
                <a:latin typeface="Abadi" panose="020B0604020104020204" pitchFamily="34" charset="0"/>
              </a:rPr>
              <a:t>Deal with missing values</a:t>
            </a:r>
          </a:p>
          <a:p>
            <a:pPr lvl="2">
              <a:spcBef>
                <a:spcPts val="1400"/>
              </a:spcBef>
            </a:pPr>
            <a:r>
              <a:rPr lang="en-US" sz="1400">
                <a:latin typeface="Abadi" panose="020B0604020104020204" pitchFamily="34" charset="0"/>
              </a:rPr>
              <a:t>Export to CSV</a:t>
            </a:r>
          </a:p>
          <a:p>
            <a:pPr marL="0" indent="0">
              <a:buNone/>
            </a:pPr>
            <a:r>
              <a:rPr lang="en-US" sz="1400"/>
              <a:t>	</a:t>
            </a:r>
          </a:p>
        </p:txBody>
      </p:sp>
      <p:sp>
        <p:nvSpPr>
          <p:cNvPr id="3" name="Content Placeholder 2">
            <a:extLst>
              <a:ext uri="{FF2B5EF4-FFF2-40B4-BE49-F238E27FC236}">
                <a16:creationId xmlns:a16="http://schemas.microsoft.com/office/drawing/2014/main" id="{E873CFD7-2B14-44E9-9965-E771A7A50A6F}"/>
              </a:ext>
            </a:extLst>
          </p:cNvPr>
          <p:cNvSpPr>
            <a:spLocks noGrp="1"/>
          </p:cNvSpPr>
          <p:nvPr>
            <p:ph sz="half" idx="2"/>
          </p:nvPr>
        </p:nvSpPr>
        <p:spPr>
          <a:xfrm>
            <a:off x="8289696" y="1608667"/>
            <a:ext cx="3421957" cy="4501127"/>
          </a:xfrm>
        </p:spPr>
        <p:txBody>
          <a:bodyPr>
            <a:normAutofit/>
          </a:bodyPr>
          <a:lstStyle/>
          <a:p>
            <a:r>
              <a:rPr lang="en-US" sz="1300">
                <a:latin typeface="Abadi" panose="020B0604020104020204" pitchFamily="34" charset="0"/>
              </a:rPr>
              <a:t>Webscrape Space X launch data from Wikipedia</a:t>
            </a:r>
          </a:p>
          <a:p>
            <a:pPr lvl="2">
              <a:spcBef>
                <a:spcPts val="1400"/>
              </a:spcBef>
            </a:pPr>
            <a:r>
              <a:rPr lang="en-US" sz="1300">
                <a:latin typeface="Abadi" panose="020B0604020104020204" pitchFamily="34" charset="0"/>
              </a:rPr>
              <a:t>Import libraries</a:t>
            </a:r>
          </a:p>
          <a:p>
            <a:pPr lvl="2">
              <a:spcBef>
                <a:spcPts val="1400"/>
              </a:spcBef>
            </a:pPr>
            <a:r>
              <a:rPr lang="en-US" sz="1300">
                <a:latin typeface="Abadi" panose="020B0604020104020204" pitchFamily="34" charset="0"/>
              </a:rPr>
              <a:t>Define functions to assist loading the data</a:t>
            </a:r>
          </a:p>
          <a:p>
            <a:pPr lvl="2">
              <a:spcBef>
                <a:spcPts val="1400"/>
              </a:spcBef>
            </a:pPr>
            <a:r>
              <a:rPr lang="en-US" sz="1300">
                <a:latin typeface="Abadi" panose="020B0604020104020204" pitchFamily="34" charset="0"/>
              </a:rPr>
              <a:t>Define HTTP GET method to request HTML page</a:t>
            </a:r>
          </a:p>
          <a:p>
            <a:pPr lvl="2">
              <a:spcBef>
                <a:spcPts val="1400"/>
              </a:spcBef>
            </a:pPr>
            <a:r>
              <a:rPr lang="en-US" sz="1300">
                <a:latin typeface="Abadi" panose="020B0604020104020204" pitchFamily="34" charset="0"/>
              </a:rPr>
              <a:t>Create BeautifulSoup object for HTML response</a:t>
            </a:r>
          </a:p>
          <a:p>
            <a:pPr lvl="2">
              <a:spcBef>
                <a:spcPts val="1400"/>
              </a:spcBef>
            </a:pPr>
            <a:r>
              <a:rPr lang="en-US" sz="1300">
                <a:latin typeface="Abadi" panose="020B0604020104020204" pitchFamily="34" charset="0"/>
              </a:rPr>
              <a:t>Collect relevant column names from header table</a:t>
            </a:r>
          </a:p>
          <a:p>
            <a:pPr lvl="2">
              <a:spcBef>
                <a:spcPts val="1400"/>
              </a:spcBef>
            </a:pPr>
            <a:r>
              <a:rPr lang="en-US" sz="1300">
                <a:latin typeface="Abadi" panose="020B0604020104020204" pitchFamily="34" charset="0"/>
              </a:rPr>
              <a:t>Select table with launch information </a:t>
            </a:r>
          </a:p>
          <a:p>
            <a:pPr lvl="2">
              <a:spcBef>
                <a:spcPts val="1400"/>
              </a:spcBef>
            </a:pPr>
            <a:r>
              <a:rPr lang="en-US" sz="1300">
                <a:latin typeface="Abadi" panose="020B0604020104020204" pitchFamily="34" charset="0"/>
              </a:rPr>
              <a:t>Parse table and create Pandas DataFrame</a:t>
            </a:r>
          </a:p>
          <a:p>
            <a:pPr lvl="2">
              <a:spcBef>
                <a:spcPts val="1400"/>
              </a:spcBef>
            </a:pPr>
            <a:r>
              <a:rPr lang="en-US" sz="1300">
                <a:latin typeface="Abadi" panose="020B0604020104020204" pitchFamily="34" charset="0"/>
              </a:rPr>
              <a:t>Export to CSV</a:t>
            </a:r>
          </a:p>
          <a:p>
            <a:pPr marL="457200" lvl="1" indent="0">
              <a:buNone/>
            </a:pPr>
            <a:endParaRPr lang="en-US" sz="1300" dirty="0">
              <a:latin typeface="Abadi" panose="020B0604020104020204" pitchFamily="34" charset="0"/>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353368" y="6356350"/>
            <a:ext cx="1358284" cy="365125"/>
          </a:xfrm>
          <a:prstGeom prst="ellipse">
            <a:avLst/>
          </a:prstGeom>
        </p:spPr>
        <p:txBody>
          <a:bodyPr>
            <a:normAutofit/>
          </a:bodyPr>
          <a:lstStyle/>
          <a:p>
            <a:pPr>
              <a:spcAft>
                <a:spcPts val="600"/>
              </a:spcAft>
            </a:pPr>
            <a:fld id="{5075537C-CA84-1446-933C-8E9D027F9201}" type="slidenum">
              <a:rPr lang="en-US" sz="1050" smtClean="0"/>
              <a:pPr>
                <a:spcAft>
                  <a:spcPts val="600"/>
                </a:spcAft>
              </a:pPr>
              <a:t>7</a:t>
            </a:fld>
            <a:endParaRPr lang="en-US" sz="105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32886658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a:bodyPr>
          <a:lstStyle/>
          <a:p>
            <a:pPr>
              <a:spcBef>
                <a:spcPts val="1400"/>
              </a:spcBef>
            </a:pPr>
            <a:r>
              <a:rPr lang="en-US" sz="1500" dirty="0">
                <a:solidFill>
                  <a:srgbClr val="FEFFFF"/>
                </a:solidFill>
              </a:rPr>
              <a:t>Present your data collection with SpaceX REST calls using key phrases and flowcharts</a:t>
            </a:r>
          </a:p>
          <a:p>
            <a:pPr>
              <a:spcBef>
                <a:spcPts val="1400"/>
              </a:spcBef>
            </a:pPr>
            <a:r>
              <a:rPr lang="en-US" sz="1500" dirty="0">
                <a:solidFill>
                  <a:srgbClr val="FEFFFF"/>
                </a:solidFill>
              </a:rPr>
              <a:t>Add the GitHub URL of the completed SpaceX API calls notebook (must include completed code cell and outcome cell), as an external reference and peer-review purpose</a:t>
            </a:r>
          </a:p>
          <a:p>
            <a:pPr>
              <a:spcBef>
                <a:spcPts val="1400"/>
              </a:spcBef>
            </a:pPr>
            <a:r>
              <a:rPr lang="en-US" sz="1500" dirty="0">
                <a:solidFill>
                  <a:srgbClr val="FEFFFF"/>
                </a:solidFill>
              </a:rPr>
              <a:t>URL: </a:t>
            </a:r>
            <a:r>
              <a:rPr lang="en-US" sz="1500" dirty="0">
                <a:solidFill>
                  <a:srgbClr val="FF0000"/>
                </a:solidFill>
                <a:hlinkClick r:id="rId3">
                  <a:extLst>
                    <a:ext uri="{A12FA001-AC4F-418D-AE19-62706E023703}">
                      <ahyp:hlinkClr xmlns:ahyp="http://schemas.microsoft.com/office/drawing/2018/hyperlinkcolor" val="tx"/>
                    </a:ext>
                  </a:extLst>
                </a:hlinkClick>
              </a:rPr>
              <a:t>Week One: Data Collection API</a:t>
            </a:r>
            <a:endParaRPr lang="en-US" sz="1500" dirty="0">
              <a:solidFill>
                <a:srgbClr val="FF0000"/>
              </a:solidFill>
            </a:endParaRPr>
          </a:p>
          <a:p>
            <a:pPr>
              <a:spcBef>
                <a:spcPts val="1400"/>
              </a:spcBef>
            </a:pPr>
            <a:endParaRPr lang="en-US" sz="1500" dirty="0">
              <a:solidFill>
                <a:srgbClr val="FEFFFF"/>
              </a:solidFill>
            </a:endParaRPr>
          </a:p>
          <a:p>
            <a:endParaRPr lang="en-US" sz="1500" dirty="0">
              <a:solidFill>
                <a:srgbClr val="FEFFFF"/>
              </a:solidFill>
            </a:endParaRPr>
          </a:p>
          <a:p>
            <a:endParaRPr lang="en-US" sz="1500" dirty="0">
              <a:solidFill>
                <a:srgbClr val="FEFFFF"/>
              </a:solidFill>
            </a:endParaRPr>
          </a:p>
        </p:txBody>
      </p:sp>
      <p:pic>
        <p:nvPicPr>
          <p:cNvPr id="8" name="Content Placeholder 7">
            <a:extLst>
              <a:ext uri="{FF2B5EF4-FFF2-40B4-BE49-F238E27FC236}">
                <a16:creationId xmlns:a16="http://schemas.microsoft.com/office/drawing/2014/main" id="{064D977A-E74D-4396-BA88-54902D6B7433}"/>
              </a:ext>
            </a:extLst>
          </p:cNvPr>
          <p:cNvPicPr>
            <a:picLocks noGrp="1" noChangeAspect="1"/>
          </p:cNvPicPr>
          <p:nvPr>
            <p:ph idx="4294967295"/>
          </p:nvPr>
        </p:nvPicPr>
        <p:blipFill>
          <a:blip r:embed="rId4"/>
          <a:stretch>
            <a:fillRect/>
          </a:stretch>
        </p:blipFill>
        <p:spPr>
          <a:xfrm>
            <a:off x="4998268" y="817137"/>
            <a:ext cx="6539075" cy="490430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pPr>
                <a:spcAft>
                  <a:spcPts val="600"/>
                </a:spcAft>
              </a:pPr>
              <a:t>8</a:t>
            </a:fld>
            <a:endParaRPr lang="en-US" sz="100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C5782D3-6CED-43A7-BE35-09C48F809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6721F593-ECD2-4B5B-AAE4-0866A4CDC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71DEE99F-D18C-4025-BA3F-CEBF5258E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976FA5D9-3A7C-4FA7-9BA8-1905D703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835104" y="1213968"/>
            <a:ext cx="3220127" cy="17151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FFFFFF"/>
                </a:solidFill>
                <a:latin typeface="+mj-lt"/>
                <a:ea typeface="+mj-ea"/>
                <a:cs typeface="+mj-cs"/>
              </a:rPr>
              <a:t>Data Collection - Scraping</a:t>
            </a:r>
          </a:p>
        </p:txBody>
      </p:sp>
      <p:pic>
        <p:nvPicPr>
          <p:cNvPr id="10" name="Content Placeholder 7">
            <a:extLst>
              <a:ext uri="{FF2B5EF4-FFF2-40B4-BE49-F238E27FC236}">
                <a16:creationId xmlns:a16="http://schemas.microsoft.com/office/drawing/2014/main" id="{EC197B46-A949-4A4E-8D51-3211DF5E5814}"/>
              </a:ext>
            </a:extLst>
          </p:cNvPr>
          <p:cNvPicPr>
            <a:picLocks noChangeAspect="1"/>
          </p:cNvPicPr>
          <p:nvPr/>
        </p:nvPicPr>
        <p:blipFill rotWithShape="1">
          <a:blip r:embed="rId3"/>
          <a:srcRect r="3844" b="-2"/>
          <a:stretch/>
        </p:blipFill>
        <p:spPr>
          <a:xfrm>
            <a:off x="804101" y="804101"/>
            <a:ext cx="6730556" cy="5249798"/>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835105" y="3072208"/>
            <a:ext cx="3264916" cy="2660684"/>
          </a:xfrm>
          <a:prstGeom prst="rect">
            <a:avLst/>
          </a:prstGeom>
        </p:spPr>
        <p:txBody>
          <a:bodyPr vert="horz" lIns="91440" tIns="45720" rIns="91440" bIns="45720" rtlCol="0" anchor="t">
            <a:normAutofit lnSpcReduction="10000"/>
          </a:bodyPr>
          <a:lstStyle/>
          <a:p>
            <a:pPr>
              <a:spcBef>
                <a:spcPts val="1400"/>
              </a:spcBef>
            </a:pPr>
            <a:r>
              <a:rPr lang="en-US" sz="1600" dirty="0">
                <a:solidFill>
                  <a:srgbClr val="FFFFFF"/>
                </a:solidFill>
              </a:rPr>
              <a:t>Present your data collection with SpaceX REST calls using key phrases and flowcharts</a:t>
            </a:r>
          </a:p>
          <a:p>
            <a:pPr>
              <a:spcBef>
                <a:spcPts val="1400"/>
              </a:spcBef>
            </a:pPr>
            <a:r>
              <a:rPr lang="en-US" sz="1600" dirty="0">
                <a:solidFill>
                  <a:srgbClr val="FFFFFF"/>
                </a:solidFill>
              </a:rPr>
              <a:t>Add the GitHub URL of the completed SpaceX API calls notebook (must include completed code cell and outcome cell), as an external reference and peer-review purpose</a:t>
            </a:r>
          </a:p>
          <a:p>
            <a:pPr>
              <a:spcBef>
                <a:spcPts val="1400"/>
              </a:spcBef>
            </a:pPr>
            <a:r>
              <a:rPr lang="en-US" sz="1600" dirty="0">
                <a:solidFill>
                  <a:srgbClr val="FFFFFF"/>
                </a:solidFill>
              </a:rPr>
              <a:t>URL: </a:t>
            </a:r>
            <a:r>
              <a:rPr lang="en-US" sz="1600" dirty="0">
                <a:solidFill>
                  <a:srgbClr val="FF0000"/>
                </a:solidFill>
                <a:hlinkClick r:id="rId4">
                  <a:extLst>
                    <a:ext uri="{A12FA001-AC4F-418D-AE19-62706E023703}">
                      <ahyp:hlinkClr xmlns:ahyp="http://schemas.microsoft.com/office/drawing/2018/hyperlinkcolor" val="tx"/>
                    </a:ext>
                  </a:extLst>
                </a:hlinkClick>
              </a:rPr>
              <a:t>Week One: Data Collection with Web Scraping</a:t>
            </a:r>
            <a:endParaRPr lang="en-US" sz="1600" dirty="0">
              <a:solidFill>
                <a:srgbClr val="FF0000"/>
              </a:solidFill>
            </a:endParaRPr>
          </a:p>
          <a:p>
            <a:endParaRPr lang="en-US" sz="1600" dirty="0">
              <a:solidFill>
                <a:srgbClr val="FFFFFF"/>
              </a:solidFill>
            </a:endParaRPr>
          </a:p>
          <a:p>
            <a:endParaRPr lang="en-US" sz="1600" dirty="0">
              <a:solidFill>
                <a:srgbClr val="FFFFFF"/>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46795" y="6383066"/>
            <a:ext cx="682311" cy="315931"/>
          </a:xfrm>
        </p:spPr>
        <p:txBody>
          <a:bodyPr vert="horz" lIns="91440" tIns="45720" rIns="91440" bIns="45720" rtlCol="0" anchor="ctr">
            <a:normAutofit/>
          </a:bodyPr>
          <a:lstStyle/>
          <a:p>
            <a:pPr>
              <a:spcAft>
                <a:spcPts val="600"/>
              </a:spcAft>
              <a:defRPr/>
            </a:pPr>
            <a:fld id="{5075537C-CA84-1446-933C-8E9D027F9201}" type="slidenum">
              <a:rPr lang="en-US">
                <a:solidFill>
                  <a:prstClr val="black">
                    <a:tint val="75000"/>
                  </a:prstClr>
                </a:solidFill>
                <a:latin typeface="Calibri" panose="020F0502020204030204"/>
              </a:rPr>
              <a:pPr>
                <a:spcAft>
                  <a:spcPts val="600"/>
                </a:spcAft>
                <a:defRPr/>
              </a:pPr>
              <a:t>9</a:t>
            </a:fld>
            <a:endParaRPr lang="en-US">
              <a:solidFill>
                <a:prstClr val="black">
                  <a:tint val="75000"/>
                </a:prstClr>
              </a:solidFill>
              <a:latin typeface="Calibri" panose="020F0502020204030204"/>
            </a:endParaRPr>
          </a:p>
        </p:txBody>
      </p:sp>
      <p:sp>
        <p:nvSpPr>
          <p:cNvPr id="23" name="Rectangle 8">
            <a:extLst>
              <a:ext uri="{FF2B5EF4-FFF2-40B4-BE49-F238E27FC236}">
                <a16:creationId xmlns:a16="http://schemas.microsoft.com/office/drawing/2014/main" id="{4652D57C-331F-43B8-9C07-69FBA9C02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3344556"/>
      </p:ext>
    </p:extLst>
  </p:cSld>
  <p:clrMapOvr>
    <a:masterClrMapping/>
  </p:clrMapOvr>
</p:sld>
</file>

<file path=ppt/theme/theme1.xml><?xml version="1.0" encoding="utf-8"?>
<a:theme xmlns:a="http://schemas.openxmlformats.org/drawingml/2006/main" name="Custom Desig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293</TotalTime>
  <Words>1483</Words>
  <Application>Microsoft Office PowerPoint</Application>
  <PresentationFormat>Widescreen</PresentationFormat>
  <Paragraphs>191</Paragraphs>
  <Slides>35</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Abadi</vt:lpstr>
      <vt:lpstr>Arial</vt:lpstr>
      <vt:lpstr>Calibri</vt:lpstr>
      <vt:lpstr>Calibri Light</vt:lpstr>
      <vt:lpstr>IBM Plex Mono SemiBold</vt:lpstr>
      <vt:lpstr>IBM Plex Mono Text</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Data Collection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Cahill</dc:creator>
  <cp:lastModifiedBy>Sean Cahill</cp:lastModifiedBy>
  <cp:revision>10</cp:revision>
  <dcterms:created xsi:type="dcterms:W3CDTF">2022-03-23T16:13:49Z</dcterms:created>
  <dcterms:modified xsi:type="dcterms:W3CDTF">2022-03-23T21:09:23Z</dcterms:modified>
</cp:coreProperties>
</file>